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20" r:id="rId5"/>
  </p:sldMasterIdLst>
  <p:notesMasterIdLst>
    <p:notesMasterId r:id="rId17"/>
  </p:notesMasterIdLst>
  <p:sldIdLst>
    <p:sldId id="257" r:id="rId6"/>
    <p:sldId id="264" r:id="rId7"/>
    <p:sldId id="265" r:id="rId8"/>
    <p:sldId id="256" r:id="rId9"/>
    <p:sldId id="269" r:id="rId10"/>
    <p:sldId id="268" r:id="rId11"/>
    <p:sldId id="262" r:id="rId12"/>
    <p:sldId id="267" r:id="rId13"/>
    <p:sldId id="266" r:id="rId14"/>
    <p:sldId id="270" r:id="rId15"/>
    <p:sldId id="258" r:id="rId16"/>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ED953-5213-47C4-ADFE-3711D8665DC6}" v="30" dt="2024-08-23T13:48:21.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678" autoAdjust="0"/>
  </p:normalViewPr>
  <p:slideViewPr>
    <p:cSldViewPr snapToGrid="0">
      <p:cViewPr varScale="1">
        <p:scale>
          <a:sx n="37" d="100"/>
          <a:sy n="37" d="100"/>
        </p:scale>
        <p:origin x="111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A3158-1BF1-4E18-A243-CED3BA006484}"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AD811C6F-B6E6-4446-A56B-73982B62DFCD}">
      <dgm:prSet/>
      <dgm:spPr/>
      <dgm:t>
        <a:bodyPr/>
        <a:lstStyle/>
        <a:p>
          <a:pPr>
            <a:lnSpc>
              <a:spcPct val="100000"/>
            </a:lnSpc>
            <a:defRPr b="1"/>
          </a:pPr>
          <a:r>
            <a:rPr lang="en-US"/>
            <a:t>Challenges</a:t>
          </a:r>
        </a:p>
      </dgm:t>
    </dgm:pt>
    <dgm:pt modelId="{A5D2CBFB-9434-450E-BD43-4465D1A345AA}" type="parTrans" cxnId="{0E275D2A-10F4-421D-B339-6FAD7FEB8A32}">
      <dgm:prSet/>
      <dgm:spPr/>
      <dgm:t>
        <a:bodyPr/>
        <a:lstStyle/>
        <a:p>
          <a:endParaRPr lang="en-US"/>
        </a:p>
      </dgm:t>
    </dgm:pt>
    <dgm:pt modelId="{C3928B70-7960-4040-B2B1-3F8B597E9FCD}" type="sibTrans" cxnId="{0E275D2A-10F4-421D-B339-6FAD7FEB8A32}">
      <dgm:prSet/>
      <dgm:spPr/>
      <dgm:t>
        <a:bodyPr/>
        <a:lstStyle/>
        <a:p>
          <a:endParaRPr lang="en-US"/>
        </a:p>
      </dgm:t>
    </dgm:pt>
    <dgm:pt modelId="{69215242-411B-4707-A26E-5125B2452F80}">
      <dgm:prSet custT="1"/>
      <dgm:spPr/>
      <dgm:t>
        <a:bodyPr/>
        <a:lstStyle/>
        <a:p>
          <a:pPr>
            <a:lnSpc>
              <a:spcPct val="100000"/>
            </a:lnSpc>
          </a:pPr>
          <a:r>
            <a:rPr lang="en-US" sz="2800" dirty="0"/>
            <a:t>Stress</a:t>
          </a:r>
        </a:p>
      </dgm:t>
    </dgm:pt>
    <dgm:pt modelId="{0579C022-CDB0-4AA5-9CF5-F6C7EC1A45D7}" type="parTrans" cxnId="{F293E781-B712-4546-B17B-250ACE5B079C}">
      <dgm:prSet/>
      <dgm:spPr/>
      <dgm:t>
        <a:bodyPr/>
        <a:lstStyle/>
        <a:p>
          <a:endParaRPr lang="en-US"/>
        </a:p>
      </dgm:t>
    </dgm:pt>
    <dgm:pt modelId="{A03778CA-9CC0-4145-8AAD-43618D43F32F}" type="sibTrans" cxnId="{F293E781-B712-4546-B17B-250ACE5B079C}">
      <dgm:prSet/>
      <dgm:spPr/>
      <dgm:t>
        <a:bodyPr/>
        <a:lstStyle/>
        <a:p>
          <a:endParaRPr lang="en-US"/>
        </a:p>
      </dgm:t>
    </dgm:pt>
    <dgm:pt modelId="{6549BCF6-0645-446F-B18A-5C5053BD2B21}">
      <dgm:prSet custT="1"/>
      <dgm:spPr/>
      <dgm:t>
        <a:bodyPr/>
        <a:lstStyle/>
        <a:p>
          <a:pPr>
            <a:lnSpc>
              <a:spcPct val="100000"/>
            </a:lnSpc>
          </a:pPr>
          <a:r>
            <a:rPr lang="en-US" sz="2800" dirty="0"/>
            <a:t>Disagreement</a:t>
          </a:r>
        </a:p>
      </dgm:t>
    </dgm:pt>
    <dgm:pt modelId="{5765D213-80C2-472F-AFF3-153BE7AEBA8C}" type="parTrans" cxnId="{D7D7A54B-00D1-4012-9BEE-999D7A69F8FA}">
      <dgm:prSet/>
      <dgm:spPr/>
      <dgm:t>
        <a:bodyPr/>
        <a:lstStyle/>
        <a:p>
          <a:endParaRPr lang="en-US"/>
        </a:p>
      </dgm:t>
    </dgm:pt>
    <dgm:pt modelId="{85456069-DFDA-4650-A4E6-097F758BFAE8}" type="sibTrans" cxnId="{D7D7A54B-00D1-4012-9BEE-999D7A69F8FA}">
      <dgm:prSet/>
      <dgm:spPr/>
      <dgm:t>
        <a:bodyPr/>
        <a:lstStyle/>
        <a:p>
          <a:endParaRPr lang="en-US"/>
        </a:p>
      </dgm:t>
    </dgm:pt>
    <dgm:pt modelId="{B8DDF5FB-26FB-4357-BA58-3549AB7EA322}">
      <dgm:prSet custT="1"/>
      <dgm:spPr/>
      <dgm:t>
        <a:bodyPr/>
        <a:lstStyle/>
        <a:p>
          <a:pPr>
            <a:lnSpc>
              <a:spcPct val="100000"/>
            </a:lnSpc>
          </a:pPr>
          <a:r>
            <a:rPr lang="en-US" sz="2800" dirty="0"/>
            <a:t>Altered Expectations</a:t>
          </a:r>
        </a:p>
      </dgm:t>
    </dgm:pt>
    <dgm:pt modelId="{6E954694-D4C1-4372-B85F-115A480D13FB}" type="parTrans" cxnId="{B41C3754-B11E-47A8-AECC-7220F3640D85}">
      <dgm:prSet/>
      <dgm:spPr/>
      <dgm:t>
        <a:bodyPr/>
        <a:lstStyle/>
        <a:p>
          <a:endParaRPr lang="en-US"/>
        </a:p>
      </dgm:t>
    </dgm:pt>
    <dgm:pt modelId="{A04E4E12-083B-4552-834B-51D0A240FED6}" type="sibTrans" cxnId="{B41C3754-B11E-47A8-AECC-7220F3640D85}">
      <dgm:prSet/>
      <dgm:spPr/>
      <dgm:t>
        <a:bodyPr/>
        <a:lstStyle/>
        <a:p>
          <a:endParaRPr lang="en-US"/>
        </a:p>
      </dgm:t>
    </dgm:pt>
    <dgm:pt modelId="{85665EE1-D020-4DD3-B0D5-6A0BDD2560A4}">
      <dgm:prSet custT="1"/>
      <dgm:spPr/>
      <dgm:t>
        <a:bodyPr/>
        <a:lstStyle/>
        <a:p>
          <a:pPr>
            <a:lnSpc>
              <a:spcPct val="100000"/>
            </a:lnSpc>
          </a:pPr>
          <a:r>
            <a:rPr lang="en-US" sz="2800" dirty="0"/>
            <a:t>Burnout</a:t>
          </a:r>
        </a:p>
      </dgm:t>
    </dgm:pt>
    <dgm:pt modelId="{5A2210CD-DD1A-4718-B7CE-65B1E59EB53C}" type="parTrans" cxnId="{24B9AED8-1E7D-4F8C-809D-73A22B5FECB4}">
      <dgm:prSet/>
      <dgm:spPr/>
      <dgm:t>
        <a:bodyPr/>
        <a:lstStyle/>
        <a:p>
          <a:endParaRPr lang="en-US"/>
        </a:p>
      </dgm:t>
    </dgm:pt>
    <dgm:pt modelId="{73CA6770-6D95-4098-AE7E-63D81267674B}" type="sibTrans" cxnId="{24B9AED8-1E7D-4F8C-809D-73A22B5FECB4}">
      <dgm:prSet/>
      <dgm:spPr/>
      <dgm:t>
        <a:bodyPr/>
        <a:lstStyle/>
        <a:p>
          <a:endParaRPr lang="en-US"/>
        </a:p>
      </dgm:t>
    </dgm:pt>
    <dgm:pt modelId="{6498FA0C-530B-4BA1-8750-F7402734D3E2}">
      <dgm:prSet/>
      <dgm:spPr/>
      <dgm:t>
        <a:bodyPr/>
        <a:lstStyle/>
        <a:p>
          <a:pPr>
            <a:lnSpc>
              <a:spcPct val="100000"/>
            </a:lnSpc>
            <a:defRPr b="1"/>
          </a:pPr>
          <a:r>
            <a:rPr lang="en-US"/>
            <a:t>Strategies</a:t>
          </a:r>
        </a:p>
      </dgm:t>
    </dgm:pt>
    <dgm:pt modelId="{E7C9F685-3CCE-489C-8F43-4D426CA113DB}" type="parTrans" cxnId="{475B2832-BAEB-48AA-BA4D-FC2D8CFDFF01}">
      <dgm:prSet/>
      <dgm:spPr/>
      <dgm:t>
        <a:bodyPr/>
        <a:lstStyle/>
        <a:p>
          <a:endParaRPr lang="en-US"/>
        </a:p>
      </dgm:t>
    </dgm:pt>
    <dgm:pt modelId="{CA015A16-99F1-43F1-96F9-6C6F60AD7C6C}" type="sibTrans" cxnId="{475B2832-BAEB-48AA-BA4D-FC2D8CFDFF01}">
      <dgm:prSet/>
      <dgm:spPr/>
      <dgm:t>
        <a:bodyPr/>
        <a:lstStyle/>
        <a:p>
          <a:endParaRPr lang="en-US"/>
        </a:p>
      </dgm:t>
    </dgm:pt>
    <dgm:pt modelId="{A7B20034-AD73-45D8-BD35-A9E96BD5DBE2}">
      <dgm:prSet custT="1"/>
      <dgm:spPr/>
      <dgm:t>
        <a:bodyPr/>
        <a:lstStyle/>
        <a:p>
          <a:pPr>
            <a:lnSpc>
              <a:spcPct val="100000"/>
            </a:lnSpc>
          </a:pPr>
          <a:r>
            <a:rPr lang="en-US" sz="2800" dirty="0"/>
            <a:t>Communicate</a:t>
          </a:r>
        </a:p>
        <a:p>
          <a:pPr>
            <a:lnSpc>
              <a:spcPct val="100000"/>
            </a:lnSpc>
          </a:pPr>
          <a:r>
            <a:rPr lang="en-US" sz="2800" dirty="0"/>
            <a:t>Listen</a:t>
          </a:r>
        </a:p>
      </dgm:t>
    </dgm:pt>
    <dgm:pt modelId="{A77E379B-B7D5-470A-9279-4D71461F51BD}" type="parTrans" cxnId="{E6D6EACB-5C08-42EE-B8A4-66F320AFE3A6}">
      <dgm:prSet/>
      <dgm:spPr/>
      <dgm:t>
        <a:bodyPr/>
        <a:lstStyle/>
        <a:p>
          <a:endParaRPr lang="en-US"/>
        </a:p>
      </dgm:t>
    </dgm:pt>
    <dgm:pt modelId="{B0CC1BD8-2576-4898-B440-999A5F6A3780}" type="sibTrans" cxnId="{E6D6EACB-5C08-42EE-B8A4-66F320AFE3A6}">
      <dgm:prSet/>
      <dgm:spPr/>
      <dgm:t>
        <a:bodyPr/>
        <a:lstStyle/>
        <a:p>
          <a:endParaRPr lang="en-US"/>
        </a:p>
      </dgm:t>
    </dgm:pt>
    <dgm:pt modelId="{FDBECFA0-807D-4A3F-82B2-1F9E06488F22}">
      <dgm:prSet custT="1"/>
      <dgm:spPr/>
      <dgm:t>
        <a:bodyPr/>
        <a:lstStyle/>
        <a:p>
          <a:pPr>
            <a:lnSpc>
              <a:spcPct val="100000"/>
            </a:lnSpc>
          </a:pPr>
          <a:r>
            <a:rPr lang="en-US" sz="2800" dirty="0"/>
            <a:t>Stay Calm</a:t>
          </a:r>
        </a:p>
      </dgm:t>
    </dgm:pt>
    <dgm:pt modelId="{10A23107-DC59-4306-8A16-60BAC81422B1}" type="parTrans" cxnId="{5455AEA4-A5DB-4700-8C5B-AE5A5BCC07A2}">
      <dgm:prSet/>
      <dgm:spPr/>
      <dgm:t>
        <a:bodyPr/>
        <a:lstStyle/>
        <a:p>
          <a:endParaRPr lang="en-US"/>
        </a:p>
      </dgm:t>
    </dgm:pt>
    <dgm:pt modelId="{5C0A3D56-3689-4522-91A3-0764D7BD395E}" type="sibTrans" cxnId="{5455AEA4-A5DB-4700-8C5B-AE5A5BCC07A2}">
      <dgm:prSet/>
      <dgm:spPr/>
      <dgm:t>
        <a:bodyPr/>
        <a:lstStyle/>
        <a:p>
          <a:endParaRPr lang="en-US"/>
        </a:p>
      </dgm:t>
    </dgm:pt>
    <dgm:pt modelId="{DD4C3DDC-3B71-4DE1-8175-56652765D903}">
      <dgm:prSet custT="1"/>
      <dgm:spPr/>
      <dgm:t>
        <a:bodyPr/>
        <a:lstStyle/>
        <a:p>
          <a:pPr>
            <a:lnSpc>
              <a:spcPct val="100000"/>
            </a:lnSpc>
          </a:pPr>
          <a:r>
            <a:rPr lang="en-US" sz="2800" dirty="0"/>
            <a:t>Ask for Help</a:t>
          </a:r>
        </a:p>
      </dgm:t>
    </dgm:pt>
    <dgm:pt modelId="{E54D52A4-237E-47A2-A315-4FF1A0E7AFFB}" type="parTrans" cxnId="{87A3A290-ACEC-4483-AA6D-E5DEE94653FE}">
      <dgm:prSet/>
      <dgm:spPr/>
      <dgm:t>
        <a:bodyPr/>
        <a:lstStyle/>
        <a:p>
          <a:endParaRPr lang="en-US"/>
        </a:p>
      </dgm:t>
    </dgm:pt>
    <dgm:pt modelId="{695A6176-E050-4D13-9AD1-5BC45BB53A25}" type="sibTrans" cxnId="{87A3A290-ACEC-4483-AA6D-E5DEE94653FE}">
      <dgm:prSet/>
      <dgm:spPr/>
      <dgm:t>
        <a:bodyPr/>
        <a:lstStyle/>
        <a:p>
          <a:endParaRPr lang="en-US"/>
        </a:p>
      </dgm:t>
    </dgm:pt>
    <dgm:pt modelId="{6687F98D-8E40-4AC8-8692-2D48BCF1B167}" type="pres">
      <dgm:prSet presAssocID="{A05A3158-1BF1-4E18-A243-CED3BA006484}" presName="root" presStyleCnt="0">
        <dgm:presLayoutVars>
          <dgm:dir/>
          <dgm:resizeHandles val="exact"/>
        </dgm:presLayoutVars>
      </dgm:prSet>
      <dgm:spPr/>
    </dgm:pt>
    <dgm:pt modelId="{5F286F9E-4EAF-4E78-A45A-0392B19B7587}" type="pres">
      <dgm:prSet presAssocID="{AD811C6F-B6E6-4446-A56B-73982B62DFCD}" presName="compNode" presStyleCnt="0"/>
      <dgm:spPr/>
    </dgm:pt>
    <dgm:pt modelId="{DEBA998E-AB91-44DA-98C5-543B2CB406B9}" type="pres">
      <dgm:prSet presAssocID="{AD811C6F-B6E6-4446-A56B-73982B62DFC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F11BFB5B-BE98-4725-925B-7C72124539B8}" type="pres">
      <dgm:prSet presAssocID="{AD811C6F-B6E6-4446-A56B-73982B62DFCD}" presName="iconSpace" presStyleCnt="0"/>
      <dgm:spPr/>
    </dgm:pt>
    <dgm:pt modelId="{C9C13662-0D1A-4598-A376-5176E4236E3A}" type="pres">
      <dgm:prSet presAssocID="{AD811C6F-B6E6-4446-A56B-73982B62DFCD}" presName="parTx" presStyleLbl="revTx" presStyleIdx="0" presStyleCnt="4">
        <dgm:presLayoutVars>
          <dgm:chMax val="0"/>
          <dgm:chPref val="0"/>
        </dgm:presLayoutVars>
      </dgm:prSet>
      <dgm:spPr/>
    </dgm:pt>
    <dgm:pt modelId="{C0B0D8CD-7B01-4B8E-A23A-73CEC7812C81}" type="pres">
      <dgm:prSet presAssocID="{AD811C6F-B6E6-4446-A56B-73982B62DFCD}" presName="txSpace" presStyleCnt="0"/>
      <dgm:spPr/>
    </dgm:pt>
    <dgm:pt modelId="{A8D992B3-326B-48F6-A815-B2C4DB0C3E73}" type="pres">
      <dgm:prSet presAssocID="{AD811C6F-B6E6-4446-A56B-73982B62DFCD}" presName="desTx" presStyleLbl="revTx" presStyleIdx="1" presStyleCnt="4">
        <dgm:presLayoutVars/>
      </dgm:prSet>
      <dgm:spPr/>
    </dgm:pt>
    <dgm:pt modelId="{974972F7-2775-4FD1-A2F5-68DCEB3C00E5}" type="pres">
      <dgm:prSet presAssocID="{C3928B70-7960-4040-B2B1-3F8B597E9FCD}" presName="sibTrans" presStyleCnt="0"/>
      <dgm:spPr/>
    </dgm:pt>
    <dgm:pt modelId="{C652C210-0896-4638-B4EB-10B094EE65B6}" type="pres">
      <dgm:prSet presAssocID="{6498FA0C-530B-4BA1-8750-F7402734D3E2}" presName="compNode" presStyleCnt="0"/>
      <dgm:spPr/>
    </dgm:pt>
    <dgm:pt modelId="{7FD1D03A-559A-47A7-A415-09BAF593C6F4}" type="pres">
      <dgm:prSet presAssocID="{6498FA0C-530B-4BA1-8750-F7402734D3E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86F601D9-2850-49E0-86E6-32D23B3D74DB}" type="pres">
      <dgm:prSet presAssocID="{6498FA0C-530B-4BA1-8750-F7402734D3E2}" presName="iconSpace" presStyleCnt="0"/>
      <dgm:spPr/>
    </dgm:pt>
    <dgm:pt modelId="{2ED8D161-491A-4AC2-910F-B4EB637D8553}" type="pres">
      <dgm:prSet presAssocID="{6498FA0C-530B-4BA1-8750-F7402734D3E2}" presName="parTx" presStyleLbl="revTx" presStyleIdx="2" presStyleCnt="4">
        <dgm:presLayoutVars>
          <dgm:chMax val="0"/>
          <dgm:chPref val="0"/>
        </dgm:presLayoutVars>
      </dgm:prSet>
      <dgm:spPr/>
    </dgm:pt>
    <dgm:pt modelId="{6981A33F-EBA2-42A2-9CDC-5E30FC133CC6}" type="pres">
      <dgm:prSet presAssocID="{6498FA0C-530B-4BA1-8750-F7402734D3E2}" presName="txSpace" presStyleCnt="0"/>
      <dgm:spPr/>
    </dgm:pt>
    <dgm:pt modelId="{22C7A0F2-E98A-40AE-975A-7077DCFFA339}" type="pres">
      <dgm:prSet presAssocID="{6498FA0C-530B-4BA1-8750-F7402734D3E2}" presName="desTx" presStyleLbl="revTx" presStyleIdx="3" presStyleCnt="4">
        <dgm:presLayoutVars/>
      </dgm:prSet>
      <dgm:spPr/>
    </dgm:pt>
  </dgm:ptLst>
  <dgm:cxnLst>
    <dgm:cxn modelId="{2D227507-03BB-4F35-AECE-76BF16AC0BFC}" type="presOf" srcId="{DD4C3DDC-3B71-4DE1-8175-56652765D903}" destId="{22C7A0F2-E98A-40AE-975A-7077DCFFA339}" srcOrd="0" destOrd="2" presId="urn:microsoft.com/office/officeart/2018/5/layout/CenteredIconLabelDescriptionList"/>
    <dgm:cxn modelId="{C68B290A-1894-4836-9E5E-7B9D2AE69E4E}" type="presOf" srcId="{AD811C6F-B6E6-4446-A56B-73982B62DFCD}" destId="{C9C13662-0D1A-4598-A376-5176E4236E3A}" srcOrd="0" destOrd="0" presId="urn:microsoft.com/office/officeart/2018/5/layout/CenteredIconLabelDescriptionList"/>
    <dgm:cxn modelId="{3A3FF519-5FA0-4119-8C7B-13D96F491F99}" type="presOf" srcId="{6498FA0C-530B-4BA1-8750-F7402734D3E2}" destId="{2ED8D161-491A-4AC2-910F-B4EB637D8553}" srcOrd="0" destOrd="0" presId="urn:microsoft.com/office/officeart/2018/5/layout/CenteredIconLabelDescriptionList"/>
    <dgm:cxn modelId="{0E275D2A-10F4-421D-B339-6FAD7FEB8A32}" srcId="{A05A3158-1BF1-4E18-A243-CED3BA006484}" destId="{AD811C6F-B6E6-4446-A56B-73982B62DFCD}" srcOrd="0" destOrd="0" parTransId="{A5D2CBFB-9434-450E-BD43-4465D1A345AA}" sibTransId="{C3928B70-7960-4040-B2B1-3F8B597E9FCD}"/>
    <dgm:cxn modelId="{475B2832-BAEB-48AA-BA4D-FC2D8CFDFF01}" srcId="{A05A3158-1BF1-4E18-A243-CED3BA006484}" destId="{6498FA0C-530B-4BA1-8750-F7402734D3E2}" srcOrd="1" destOrd="0" parTransId="{E7C9F685-3CCE-489C-8F43-4D426CA113DB}" sibTransId="{CA015A16-99F1-43F1-96F9-6C6F60AD7C6C}"/>
    <dgm:cxn modelId="{28B5E038-7DD6-4613-B3CA-EDE941F26118}" type="presOf" srcId="{85665EE1-D020-4DD3-B0D5-6A0BDD2560A4}" destId="{A8D992B3-326B-48F6-A815-B2C4DB0C3E73}" srcOrd="0" destOrd="3" presId="urn:microsoft.com/office/officeart/2018/5/layout/CenteredIconLabelDescriptionList"/>
    <dgm:cxn modelId="{DD5BE45B-480C-49BA-9066-AED6188A3394}" type="presOf" srcId="{B8DDF5FB-26FB-4357-BA58-3549AB7EA322}" destId="{A8D992B3-326B-48F6-A815-B2C4DB0C3E73}" srcOrd="0" destOrd="2" presId="urn:microsoft.com/office/officeart/2018/5/layout/CenteredIconLabelDescriptionList"/>
    <dgm:cxn modelId="{13442043-3366-4A88-B9F7-07D4D4735CF2}" type="presOf" srcId="{6549BCF6-0645-446F-B18A-5C5053BD2B21}" destId="{A8D992B3-326B-48F6-A815-B2C4DB0C3E73}" srcOrd="0" destOrd="1" presId="urn:microsoft.com/office/officeart/2018/5/layout/CenteredIconLabelDescriptionList"/>
    <dgm:cxn modelId="{0B82C344-A43E-4521-89B6-FBC973344E04}" type="presOf" srcId="{A05A3158-1BF1-4E18-A243-CED3BA006484}" destId="{6687F98D-8E40-4AC8-8692-2D48BCF1B167}" srcOrd="0" destOrd="0" presId="urn:microsoft.com/office/officeart/2018/5/layout/CenteredIconLabelDescriptionList"/>
    <dgm:cxn modelId="{D7D7A54B-00D1-4012-9BEE-999D7A69F8FA}" srcId="{AD811C6F-B6E6-4446-A56B-73982B62DFCD}" destId="{6549BCF6-0645-446F-B18A-5C5053BD2B21}" srcOrd="1" destOrd="0" parTransId="{5765D213-80C2-472F-AFF3-153BE7AEBA8C}" sibTransId="{85456069-DFDA-4650-A4E6-097F758BFAE8}"/>
    <dgm:cxn modelId="{B41C3754-B11E-47A8-AECC-7220F3640D85}" srcId="{AD811C6F-B6E6-4446-A56B-73982B62DFCD}" destId="{B8DDF5FB-26FB-4357-BA58-3549AB7EA322}" srcOrd="2" destOrd="0" parTransId="{6E954694-D4C1-4372-B85F-115A480D13FB}" sibTransId="{A04E4E12-083B-4552-834B-51D0A240FED6}"/>
    <dgm:cxn modelId="{BEECF77D-C12D-40B1-9C81-652985AD907F}" type="presOf" srcId="{69215242-411B-4707-A26E-5125B2452F80}" destId="{A8D992B3-326B-48F6-A815-B2C4DB0C3E73}" srcOrd="0" destOrd="0" presId="urn:microsoft.com/office/officeart/2018/5/layout/CenteredIconLabelDescriptionList"/>
    <dgm:cxn modelId="{F293E781-B712-4546-B17B-250ACE5B079C}" srcId="{AD811C6F-B6E6-4446-A56B-73982B62DFCD}" destId="{69215242-411B-4707-A26E-5125B2452F80}" srcOrd="0" destOrd="0" parTransId="{0579C022-CDB0-4AA5-9CF5-F6C7EC1A45D7}" sibTransId="{A03778CA-9CC0-4145-8AAD-43618D43F32F}"/>
    <dgm:cxn modelId="{87A3A290-ACEC-4483-AA6D-E5DEE94653FE}" srcId="{6498FA0C-530B-4BA1-8750-F7402734D3E2}" destId="{DD4C3DDC-3B71-4DE1-8175-56652765D903}" srcOrd="2" destOrd="0" parTransId="{E54D52A4-237E-47A2-A315-4FF1A0E7AFFB}" sibTransId="{695A6176-E050-4D13-9AD1-5BC45BB53A25}"/>
    <dgm:cxn modelId="{22D9D790-7443-49A3-B6D9-9621277B531A}" type="presOf" srcId="{A7B20034-AD73-45D8-BD35-A9E96BD5DBE2}" destId="{22C7A0F2-E98A-40AE-975A-7077DCFFA339}" srcOrd="0" destOrd="0" presId="urn:microsoft.com/office/officeart/2018/5/layout/CenteredIconLabelDescriptionList"/>
    <dgm:cxn modelId="{5455AEA4-A5DB-4700-8C5B-AE5A5BCC07A2}" srcId="{6498FA0C-530B-4BA1-8750-F7402734D3E2}" destId="{FDBECFA0-807D-4A3F-82B2-1F9E06488F22}" srcOrd="1" destOrd="0" parTransId="{10A23107-DC59-4306-8A16-60BAC81422B1}" sibTransId="{5C0A3D56-3689-4522-91A3-0764D7BD395E}"/>
    <dgm:cxn modelId="{E6D6EACB-5C08-42EE-B8A4-66F320AFE3A6}" srcId="{6498FA0C-530B-4BA1-8750-F7402734D3E2}" destId="{A7B20034-AD73-45D8-BD35-A9E96BD5DBE2}" srcOrd="0" destOrd="0" parTransId="{A77E379B-B7D5-470A-9279-4D71461F51BD}" sibTransId="{B0CC1BD8-2576-4898-B440-999A5F6A3780}"/>
    <dgm:cxn modelId="{24B9AED8-1E7D-4F8C-809D-73A22B5FECB4}" srcId="{AD811C6F-B6E6-4446-A56B-73982B62DFCD}" destId="{85665EE1-D020-4DD3-B0D5-6A0BDD2560A4}" srcOrd="3" destOrd="0" parTransId="{5A2210CD-DD1A-4718-B7CE-65B1E59EB53C}" sibTransId="{73CA6770-6D95-4098-AE7E-63D81267674B}"/>
    <dgm:cxn modelId="{9D35D8FC-754E-4FE2-B0D2-4909E725161A}" type="presOf" srcId="{FDBECFA0-807D-4A3F-82B2-1F9E06488F22}" destId="{22C7A0F2-E98A-40AE-975A-7077DCFFA339}" srcOrd="0" destOrd="1" presId="urn:microsoft.com/office/officeart/2018/5/layout/CenteredIconLabelDescriptionList"/>
    <dgm:cxn modelId="{9766C2F0-D5A2-49C5-9DB2-251DC485F662}" type="presParOf" srcId="{6687F98D-8E40-4AC8-8692-2D48BCF1B167}" destId="{5F286F9E-4EAF-4E78-A45A-0392B19B7587}" srcOrd="0" destOrd="0" presId="urn:microsoft.com/office/officeart/2018/5/layout/CenteredIconLabelDescriptionList"/>
    <dgm:cxn modelId="{40A09E01-E6D9-49DF-A8E2-87C237074776}" type="presParOf" srcId="{5F286F9E-4EAF-4E78-A45A-0392B19B7587}" destId="{DEBA998E-AB91-44DA-98C5-543B2CB406B9}" srcOrd="0" destOrd="0" presId="urn:microsoft.com/office/officeart/2018/5/layout/CenteredIconLabelDescriptionList"/>
    <dgm:cxn modelId="{484CF3F7-A408-4A24-BBD4-50911C016DCE}" type="presParOf" srcId="{5F286F9E-4EAF-4E78-A45A-0392B19B7587}" destId="{F11BFB5B-BE98-4725-925B-7C72124539B8}" srcOrd="1" destOrd="0" presId="urn:microsoft.com/office/officeart/2018/5/layout/CenteredIconLabelDescriptionList"/>
    <dgm:cxn modelId="{DC25E43F-A078-47A5-A43B-260F0D018E4B}" type="presParOf" srcId="{5F286F9E-4EAF-4E78-A45A-0392B19B7587}" destId="{C9C13662-0D1A-4598-A376-5176E4236E3A}" srcOrd="2" destOrd="0" presId="urn:microsoft.com/office/officeart/2018/5/layout/CenteredIconLabelDescriptionList"/>
    <dgm:cxn modelId="{2C4676C0-3A21-4DE1-8998-72DCE470B14D}" type="presParOf" srcId="{5F286F9E-4EAF-4E78-A45A-0392B19B7587}" destId="{C0B0D8CD-7B01-4B8E-A23A-73CEC7812C81}" srcOrd="3" destOrd="0" presId="urn:microsoft.com/office/officeart/2018/5/layout/CenteredIconLabelDescriptionList"/>
    <dgm:cxn modelId="{C0952D89-21B6-4823-BA05-F2E8D57DDA7A}" type="presParOf" srcId="{5F286F9E-4EAF-4E78-A45A-0392B19B7587}" destId="{A8D992B3-326B-48F6-A815-B2C4DB0C3E73}" srcOrd="4" destOrd="0" presId="urn:microsoft.com/office/officeart/2018/5/layout/CenteredIconLabelDescriptionList"/>
    <dgm:cxn modelId="{2C27821E-5E33-4CFC-B2BE-7BDF1929E191}" type="presParOf" srcId="{6687F98D-8E40-4AC8-8692-2D48BCF1B167}" destId="{974972F7-2775-4FD1-A2F5-68DCEB3C00E5}" srcOrd="1" destOrd="0" presId="urn:microsoft.com/office/officeart/2018/5/layout/CenteredIconLabelDescriptionList"/>
    <dgm:cxn modelId="{CC4DFE90-FDA3-4D3B-A2DB-D49D7C935832}" type="presParOf" srcId="{6687F98D-8E40-4AC8-8692-2D48BCF1B167}" destId="{C652C210-0896-4638-B4EB-10B094EE65B6}" srcOrd="2" destOrd="0" presId="urn:microsoft.com/office/officeart/2018/5/layout/CenteredIconLabelDescriptionList"/>
    <dgm:cxn modelId="{0B7E5628-F87B-49AE-86B7-CF2DB7F39552}" type="presParOf" srcId="{C652C210-0896-4638-B4EB-10B094EE65B6}" destId="{7FD1D03A-559A-47A7-A415-09BAF593C6F4}" srcOrd="0" destOrd="0" presId="urn:microsoft.com/office/officeart/2018/5/layout/CenteredIconLabelDescriptionList"/>
    <dgm:cxn modelId="{C9A7729B-26A8-4C09-BC44-DCBFCFE0780F}" type="presParOf" srcId="{C652C210-0896-4638-B4EB-10B094EE65B6}" destId="{86F601D9-2850-49E0-86E6-32D23B3D74DB}" srcOrd="1" destOrd="0" presId="urn:microsoft.com/office/officeart/2018/5/layout/CenteredIconLabelDescriptionList"/>
    <dgm:cxn modelId="{3D79DD8A-B576-4CD1-8C6D-AA7A50B9B01C}" type="presParOf" srcId="{C652C210-0896-4638-B4EB-10B094EE65B6}" destId="{2ED8D161-491A-4AC2-910F-B4EB637D8553}" srcOrd="2" destOrd="0" presId="urn:microsoft.com/office/officeart/2018/5/layout/CenteredIconLabelDescriptionList"/>
    <dgm:cxn modelId="{9A1BD3F5-F2BC-4896-8DD3-18E910766DB1}" type="presParOf" srcId="{C652C210-0896-4638-B4EB-10B094EE65B6}" destId="{6981A33F-EBA2-42A2-9CDC-5E30FC133CC6}" srcOrd="3" destOrd="0" presId="urn:microsoft.com/office/officeart/2018/5/layout/CenteredIconLabelDescriptionList"/>
    <dgm:cxn modelId="{23CFA5BA-DAF2-4734-A8FE-A83C33842484}" type="presParOf" srcId="{C652C210-0896-4638-B4EB-10B094EE65B6}" destId="{22C7A0F2-E98A-40AE-975A-7077DCFFA33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A998E-AB91-44DA-98C5-543B2CB406B9}">
      <dsp:nvSpPr>
        <dsp:cNvPr id="0" name=""/>
        <dsp:cNvSpPr/>
      </dsp:nvSpPr>
      <dsp:spPr>
        <a:xfrm>
          <a:off x="1963800" y="36432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13662-0D1A-4598-A376-5176E4236E3A}">
      <dsp:nvSpPr>
        <dsp:cNvPr id="0" name=""/>
        <dsp:cNvSpPr/>
      </dsp:nvSpPr>
      <dsp:spPr>
        <a:xfrm>
          <a:off x="559800" y="207681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Challenges</a:t>
          </a:r>
        </a:p>
      </dsp:txBody>
      <dsp:txXfrm>
        <a:off x="559800" y="2076818"/>
        <a:ext cx="4320000" cy="648000"/>
      </dsp:txXfrm>
    </dsp:sp>
    <dsp:sp modelId="{A8D992B3-326B-48F6-A815-B2C4DB0C3E73}">
      <dsp:nvSpPr>
        <dsp:cNvPr id="0" name=""/>
        <dsp:cNvSpPr/>
      </dsp:nvSpPr>
      <dsp:spPr>
        <a:xfrm>
          <a:off x="559800" y="2818070"/>
          <a:ext cx="4320000" cy="220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Stress</a:t>
          </a:r>
        </a:p>
        <a:p>
          <a:pPr marL="0" lvl="0" indent="0" algn="ctr" defTabSz="1244600">
            <a:lnSpc>
              <a:spcPct val="100000"/>
            </a:lnSpc>
            <a:spcBef>
              <a:spcPct val="0"/>
            </a:spcBef>
            <a:spcAft>
              <a:spcPct val="35000"/>
            </a:spcAft>
            <a:buNone/>
          </a:pPr>
          <a:r>
            <a:rPr lang="en-US" sz="2800" kern="1200" dirty="0"/>
            <a:t>Disagreement</a:t>
          </a:r>
        </a:p>
        <a:p>
          <a:pPr marL="0" lvl="0" indent="0" algn="ctr" defTabSz="1244600">
            <a:lnSpc>
              <a:spcPct val="100000"/>
            </a:lnSpc>
            <a:spcBef>
              <a:spcPct val="0"/>
            </a:spcBef>
            <a:spcAft>
              <a:spcPct val="35000"/>
            </a:spcAft>
            <a:buNone/>
          </a:pPr>
          <a:r>
            <a:rPr lang="en-US" sz="2800" kern="1200" dirty="0"/>
            <a:t>Altered Expectations</a:t>
          </a:r>
        </a:p>
        <a:p>
          <a:pPr marL="0" lvl="0" indent="0" algn="ctr" defTabSz="1244600">
            <a:lnSpc>
              <a:spcPct val="100000"/>
            </a:lnSpc>
            <a:spcBef>
              <a:spcPct val="0"/>
            </a:spcBef>
            <a:spcAft>
              <a:spcPct val="35000"/>
            </a:spcAft>
            <a:buNone/>
          </a:pPr>
          <a:r>
            <a:rPr lang="en-US" sz="2800" kern="1200" dirty="0"/>
            <a:t>Burnout</a:t>
          </a:r>
        </a:p>
      </dsp:txBody>
      <dsp:txXfrm>
        <a:off x="559800" y="2818070"/>
        <a:ext cx="4320000" cy="2208823"/>
      </dsp:txXfrm>
    </dsp:sp>
    <dsp:sp modelId="{7FD1D03A-559A-47A7-A415-09BAF593C6F4}">
      <dsp:nvSpPr>
        <dsp:cNvPr id="0" name=""/>
        <dsp:cNvSpPr/>
      </dsp:nvSpPr>
      <dsp:spPr>
        <a:xfrm>
          <a:off x="7039800" y="36432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8D161-491A-4AC2-910F-B4EB637D8553}">
      <dsp:nvSpPr>
        <dsp:cNvPr id="0" name=""/>
        <dsp:cNvSpPr/>
      </dsp:nvSpPr>
      <dsp:spPr>
        <a:xfrm>
          <a:off x="5635800" y="207681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Strategies</a:t>
          </a:r>
        </a:p>
      </dsp:txBody>
      <dsp:txXfrm>
        <a:off x="5635800" y="2076818"/>
        <a:ext cx="4320000" cy="648000"/>
      </dsp:txXfrm>
    </dsp:sp>
    <dsp:sp modelId="{22C7A0F2-E98A-40AE-975A-7077DCFFA339}">
      <dsp:nvSpPr>
        <dsp:cNvPr id="0" name=""/>
        <dsp:cNvSpPr/>
      </dsp:nvSpPr>
      <dsp:spPr>
        <a:xfrm>
          <a:off x="5635800" y="2818070"/>
          <a:ext cx="4320000" cy="2208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US" sz="2800" kern="1200" dirty="0"/>
            <a:t>Communicate</a:t>
          </a:r>
        </a:p>
        <a:p>
          <a:pPr marL="0" lvl="0" indent="0" algn="ctr" defTabSz="1244600">
            <a:lnSpc>
              <a:spcPct val="100000"/>
            </a:lnSpc>
            <a:spcBef>
              <a:spcPct val="0"/>
            </a:spcBef>
            <a:spcAft>
              <a:spcPct val="35000"/>
            </a:spcAft>
            <a:buNone/>
          </a:pPr>
          <a:r>
            <a:rPr lang="en-US" sz="2800" kern="1200" dirty="0"/>
            <a:t>Listen</a:t>
          </a:r>
        </a:p>
        <a:p>
          <a:pPr marL="0" lvl="0" indent="0" algn="ctr" defTabSz="1244600">
            <a:lnSpc>
              <a:spcPct val="100000"/>
            </a:lnSpc>
            <a:spcBef>
              <a:spcPct val="0"/>
            </a:spcBef>
            <a:spcAft>
              <a:spcPct val="35000"/>
            </a:spcAft>
            <a:buNone/>
          </a:pPr>
          <a:r>
            <a:rPr lang="en-US" sz="2800" kern="1200" dirty="0"/>
            <a:t>Stay Calm</a:t>
          </a:r>
        </a:p>
        <a:p>
          <a:pPr marL="0" lvl="0" indent="0" algn="ctr" defTabSz="1244600">
            <a:lnSpc>
              <a:spcPct val="100000"/>
            </a:lnSpc>
            <a:spcBef>
              <a:spcPct val="0"/>
            </a:spcBef>
            <a:spcAft>
              <a:spcPct val="35000"/>
            </a:spcAft>
            <a:buNone/>
          </a:pPr>
          <a:r>
            <a:rPr lang="en-US" sz="2800" kern="1200" dirty="0"/>
            <a:t>Ask for Help</a:t>
          </a:r>
        </a:p>
      </dsp:txBody>
      <dsp:txXfrm>
        <a:off x="5635800" y="2818070"/>
        <a:ext cx="4320000" cy="220882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DAC39E9-F440-C546-A33D-05D6F0A2AC67}" type="datetimeFigureOut">
              <a:rPr lang="en-US" smtClean="0"/>
              <a:t>11/20/2024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A0E38010-EE4A-6A42-9510-BB7AFC05D019}" type="slidenum">
              <a:rPr lang="en-US" smtClean="0"/>
              <a:t>‹#›</a:t>
            </a:fld>
            <a:endParaRPr lang="en-US"/>
          </a:p>
        </p:txBody>
      </p:sp>
    </p:spTree>
    <p:extLst>
      <p:ext uri="{BB962C8B-B14F-4D97-AF65-F5344CB8AC3E}">
        <p14:creationId xmlns:p14="http://schemas.microsoft.com/office/powerpoint/2010/main" val="343482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38010-EE4A-6A42-9510-BB7AFC05D019}" type="slidenum">
              <a:rPr lang="en-US" smtClean="0"/>
              <a:t>1</a:t>
            </a:fld>
            <a:endParaRPr lang="en-US"/>
          </a:p>
        </p:txBody>
      </p:sp>
    </p:spTree>
    <p:extLst>
      <p:ext uri="{BB962C8B-B14F-4D97-AF65-F5344CB8AC3E}">
        <p14:creationId xmlns:p14="http://schemas.microsoft.com/office/powerpoint/2010/main" val="243369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highlight>
                  <a:srgbClr val="FFFFFF"/>
                </a:highlight>
                <a:latin typeface="Google Sans"/>
              </a:rPr>
              <a:t>Caregiving relationships can present many challenges, such as stress, disagreement and burnout.  Ignoring these challenges can negatively affect outcomes for everyone involved.  </a:t>
            </a:r>
          </a:p>
          <a:p>
            <a:endParaRPr lang="en-US" b="0" i="0" dirty="0">
              <a:solidFill>
                <a:srgbClr val="001D35"/>
              </a:solidFill>
              <a:effectLst/>
              <a:highlight>
                <a:srgbClr val="FFFFFF"/>
              </a:highlight>
              <a:latin typeface="Google Sans"/>
            </a:endParaRPr>
          </a:p>
          <a:p>
            <a:r>
              <a:rPr lang="en-US" b="0" i="0" dirty="0">
                <a:solidFill>
                  <a:srgbClr val="001D35"/>
                </a:solidFill>
                <a:effectLst/>
                <a:highlight>
                  <a:srgbClr val="FFFFFF"/>
                </a:highlight>
                <a:latin typeface="Google Sans"/>
              </a:rPr>
              <a:t>The first step is to recognize that there is an issue.  Don’t try to work through it alone or ignore it  and don’t point fingers.  Recognize that the conflict is no one person’s fault, but part of the dynamics of a relationship.  Make sure that you communicate with the person and their family about the issue and talk about what the issue is and ways that everyone can work together to resolve the issue. Communication should be honest and open, and all parties should be open to hearing opposing points of view, willing to try to understand each other's ideas, and committed to identifying and implementing a solution.  An essential part of successful communication includes actively listening to the other person, ensuring that you are attentive, give the person time to speak, and do not interrupt them.  This shows that you respect what they are saying, and that you are interested in hearing their point of view and working together to resolve the issue. </a:t>
            </a:r>
          </a:p>
          <a:p>
            <a:endParaRPr lang="en-US" b="0" i="0" dirty="0">
              <a:solidFill>
                <a:srgbClr val="001D35"/>
              </a:solidFill>
              <a:effectLst/>
              <a:highlight>
                <a:srgbClr val="FFFFFF"/>
              </a:highlight>
              <a:latin typeface="Google Sans"/>
            </a:endParaRPr>
          </a:p>
          <a:p>
            <a:r>
              <a:rPr lang="en-US" b="0" i="0" dirty="0">
                <a:solidFill>
                  <a:srgbClr val="001D35"/>
                </a:solidFill>
                <a:effectLst/>
                <a:highlight>
                  <a:srgbClr val="FFFFFF"/>
                </a:highlight>
                <a:latin typeface="Google Sans"/>
              </a:rPr>
              <a:t>Recognize signs of stress and burnout.  Have a plan and know what resources are available to address these factors.  Seek out opportunities for self-care.  Self-care is important for not only the direct support professional, but for family members who are also providing natural supports.  There are numerous wellness resources available for direct support professionals.  Check out the Wellness Project on the DODD website for </a:t>
            </a:r>
            <a:r>
              <a:rPr lang="en-US" b="0" i="0" dirty="0">
                <a:solidFill>
                  <a:srgbClr val="4A4A4A"/>
                </a:solidFill>
                <a:effectLst/>
                <a:highlight>
                  <a:srgbClr val="FFFFFF"/>
                </a:highlight>
                <a:latin typeface="Source Sans Pro" panose="020B0503030403020204" pitchFamily="34" charset="0"/>
              </a:rPr>
              <a:t>a collection of resources and practices to support and enhance your wellness and resilience. </a:t>
            </a:r>
            <a:endParaRPr lang="en-US" b="0" i="0" dirty="0">
              <a:solidFill>
                <a:srgbClr val="001D35"/>
              </a:solidFill>
              <a:effectLst/>
              <a:highlight>
                <a:srgbClr val="FFFFFF"/>
              </a:highlight>
              <a:latin typeface="Google Sans"/>
            </a:endParaRPr>
          </a:p>
          <a:p>
            <a:endParaRPr lang="en-US" b="0" i="0" dirty="0">
              <a:solidFill>
                <a:srgbClr val="001D35"/>
              </a:solidFill>
              <a:effectLst/>
              <a:highlight>
                <a:srgbClr val="FFFFFF"/>
              </a:highlight>
              <a:latin typeface="Google Sans"/>
            </a:endParaRPr>
          </a:p>
          <a:p>
            <a:r>
              <a:rPr lang="en-US" b="0" i="0" dirty="0">
                <a:solidFill>
                  <a:srgbClr val="001D35"/>
                </a:solidFill>
                <a:effectLst/>
                <a:highlight>
                  <a:srgbClr val="FFFFFF"/>
                </a:highlight>
                <a:latin typeface="Google Sans"/>
              </a:rPr>
              <a:t>Reach out for help when needed.  In a direct support relationship, some challenges are beyond the scope of the provider/family relationship and others.  In these cases, the SSA and the team may need to be brought into the discussion to resolve the issue – for example, if there is a change in the needs of the person served or a disagreement regarding implementing the service plan.  Make sure that you are asking for help when there are challenges that are systemic and tied to service delivery.  </a:t>
            </a:r>
          </a:p>
          <a:p>
            <a:endParaRPr lang="en-US" b="0" i="0" dirty="0">
              <a:solidFill>
                <a:srgbClr val="001D35"/>
              </a:solidFill>
              <a:effectLst/>
              <a:highlight>
                <a:srgbClr val="FFFFFF"/>
              </a:highlight>
              <a:latin typeface="Google Sans"/>
            </a:endParaRPr>
          </a:p>
          <a:p>
            <a:endParaRPr lang="en-US" dirty="0"/>
          </a:p>
        </p:txBody>
      </p:sp>
      <p:sp>
        <p:nvSpPr>
          <p:cNvPr id="4" name="Slide Number Placeholder 3"/>
          <p:cNvSpPr>
            <a:spLocks noGrp="1"/>
          </p:cNvSpPr>
          <p:nvPr>
            <p:ph type="sldNum" sz="quarter" idx="5"/>
          </p:nvPr>
        </p:nvSpPr>
        <p:spPr/>
        <p:txBody>
          <a:bodyPr/>
          <a:lstStyle/>
          <a:p>
            <a:fld id="{A0E38010-EE4A-6A42-9510-BB7AFC05D019}" type="slidenum">
              <a:rPr lang="en-US" smtClean="0"/>
              <a:t>10</a:t>
            </a:fld>
            <a:endParaRPr lang="en-US"/>
          </a:p>
        </p:txBody>
      </p:sp>
    </p:spTree>
    <p:extLst>
      <p:ext uri="{BB962C8B-B14F-4D97-AF65-F5344CB8AC3E}">
        <p14:creationId xmlns:p14="http://schemas.microsoft.com/office/powerpoint/2010/main" val="120029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E38010-EE4A-6A42-9510-BB7AFC05D019}" type="slidenum">
              <a:rPr lang="en-US" smtClean="0"/>
              <a:t>2</a:t>
            </a:fld>
            <a:endParaRPr lang="en-US"/>
          </a:p>
        </p:txBody>
      </p:sp>
    </p:spTree>
    <p:extLst>
      <p:ext uri="{BB962C8B-B14F-4D97-AF65-F5344CB8AC3E}">
        <p14:creationId xmlns:p14="http://schemas.microsoft.com/office/powerpoint/2010/main" val="196178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different types of relationships.  We are all familiar with personal relationships, those relationships that we have with family, spouse, significant other and our friends.  Personal relationships are intimate in nature, informal, and emotional driven.  They generally grow over time in their level of affection. </a:t>
            </a:r>
          </a:p>
          <a:p>
            <a:endParaRPr lang="en-US" dirty="0"/>
          </a:p>
          <a:p>
            <a:r>
              <a:rPr lang="en-US" dirty="0"/>
              <a:t>We are also familiar with professional relationships which are usually between an employer and employee or co-workers.  These are typically based upon a shared mission or vision and are formal and duty driven with an expected outcome of monetary compensation. </a:t>
            </a:r>
          </a:p>
          <a:p>
            <a:endParaRPr lang="en-US" dirty="0"/>
          </a:p>
          <a:p>
            <a:r>
              <a:rPr lang="en-US" dirty="0"/>
              <a:t>But blended relationships, who has ever heard of a blended relationship?  A blended relationship is when a personal and professional relationship overlap.  Examples of a blended relationship can include when husbands and wives work together or when friends develop a business partnership.  It is a co-mingling of the informal, emotionally driven traits of a personal relationship with the more structured, outcome-based, vision driven components of a professional relationship.</a:t>
            </a:r>
          </a:p>
          <a:p>
            <a:endParaRPr lang="en-US" dirty="0"/>
          </a:p>
          <a:p>
            <a:r>
              <a:rPr lang="en-US" dirty="0"/>
              <a:t>The relationship between a person and their family, and the direct support professional who works with them often becomes a blended relationship and building a blended relationship takes planning, effort, boundaries, and commitment from everyone involved in this unique relationship. </a:t>
            </a:r>
          </a:p>
          <a:p>
            <a:endParaRPr lang="en-US" dirty="0"/>
          </a:p>
          <a:p>
            <a:r>
              <a:rPr lang="en-US" dirty="0"/>
              <a:t>Families describe direct support professionals in different ways.  While DSPs are a necessary part of providing services for a loved one, families sometimes see the DSP as an intruder into their lives and homes.  While there to provide needed services, the DSP becomes a “necessary intruder”, someone who has to be there in order to help meet the needs of the person and their family, but the relationship is strictly professional.  Other families will describe their direct support professionals as being “part of the family”, someone with whom they have developed a personal relationship.</a:t>
            </a:r>
          </a:p>
          <a:p>
            <a:endParaRPr lang="en-US" dirty="0"/>
          </a:p>
          <a:p>
            <a:r>
              <a:rPr lang="en-US" dirty="0"/>
              <a:t>It is important that there is a balance between the professional “intruder” view of the direct support professional’s role and the more informal, “part of the family” role of the direct support professional. Defining roles in a relationship is about creating a flexible system that adapts to each person’s needs, strengths, and responsibilities, and doing so from the beginning will help to ensure that the blended relationship has accurate and clear expectations, boundaries and  responsibilities that are understood by everyone. </a:t>
            </a:r>
          </a:p>
        </p:txBody>
      </p:sp>
      <p:sp>
        <p:nvSpPr>
          <p:cNvPr id="4" name="Slide Number Placeholder 3"/>
          <p:cNvSpPr>
            <a:spLocks noGrp="1"/>
          </p:cNvSpPr>
          <p:nvPr>
            <p:ph type="sldNum" sz="quarter" idx="5"/>
          </p:nvPr>
        </p:nvSpPr>
        <p:spPr/>
        <p:txBody>
          <a:bodyPr/>
          <a:lstStyle/>
          <a:p>
            <a:fld id="{A0E38010-EE4A-6A42-9510-BB7AFC05D019}" type="slidenum">
              <a:rPr lang="en-US" smtClean="0"/>
              <a:t>3</a:t>
            </a:fld>
            <a:endParaRPr lang="en-US"/>
          </a:p>
        </p:txBody>
      </p:sp>
    </p:spTree>
    <p:extLst>
      <p:ext uri="{BB962C8B-B14F-4D97-AF65-F5344CB8AC3E}">
        <p14:creationId xmlns:p14="http://schemas.microsoft.com/office/powerpoint/2010/main" val="32584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highlight>
                  <a:srgbClr val="FFFFFF"/>
                </a:highlight>
                <a:latin typeface="Google Sans"/>
              </a:rPr>
              <a:t>Communication is the cornerstone of a healthy relationship.  </a:t>
            </a:r>
          </a:p>
          <a:p>
            <a:r>
              <a:rPr lang="en-US" b="0" i="0" dirty="0">
                <a:solidFill>
                  <a:srgbClr val="040C28"/>
                </a:solidFill>
                <a:effectLst/>
                <a:highlight>
                  <a:srgbClr val="FFFFFF"/>
                </a:highlight>
                <a:latin typeface="Google Sans"/>
              </a:rPr>
              <a:t>Communication is essential from the beginning to help the relationship develop and must be ongoing as the relationship grows to ensure that everyone involved feels heard, that everyone feels understood, and so that challenges can be addressed quickly and effectively.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40C28"/>
                </a:solidFill>
                <a:effectLst/>
                <a:highlight>
                  <a:srgbClr val="FFFFFF"/>
                </a:highlight>
                <a:latin typeface="Google Sans"/>
              </a:rPr>
              <a:t>Families and DSPs should be comfortable enough with each other to be open and vulnerable in their conversations as the relationship grows. </a:t>
            </a:r>
            <a:r>
              <a:rPr lang="en-US" dirty="0"/>
              <a:t>Listen to each other and communicate without judgement. </a:t>
            </a:r>
          </a:p>
          <a:p>
            <a:endParaRPr lang="en-US" b="1" i="0" dirty="0">
              <a:solidFill>
                <a:srgbClr val="040C28"/>
              </a:solidFill>
              <a:effectLst/>
              <a:highlight>
                <a:srgbClr val="FFFFFF"/>
              </a:highlight>
              <a:latin typeface="Google Sans"/>
            </a:endParaRPr>
          </a:p>
          <a:p>
            <a:endParaRPr lang="en-US" b="0" i="0" dirty="0">
              <a:solidFill>
                <a:srgbClr val="040C28"/>
              </a:solidFill>
              <a:effectLst/>
              <a:highlight>
                <a:srgbClr val="FFFFFF"/>
              </a:highlight>
              <a:latin typeface="Google Sans"/>
            </a:endParaRPr>
          </a:p>
          <a:p>
            <a:r>
              <a:rPr lang="en-US" b="0" i="0" dirty="0">
                <a:solidFill>
                  <a:srgbClr val="040C28"/>
                </a:solidFill>
                <a:effectLst/>
                <a:highlight>
                  <a:srgbClr val="FFFFFF"/>
                </a:highlight>
                <a:latin typeface="Google Sans"/>
              </a:rPr>
              <a:t>Successful relationships have well defined roles and responsibilities.  This allows all parties to work together as a team to meet needs without unnecessary duplication or for anyone to feel like they are “stepping on toes”, or veering out of their “swim lane”, both which can create feelings of frustration and of not being respected for what you contribute to the relationship.  DSPs should make sure that if they are unsure if a service or support is needed, that they engage with the person served and their family to identify their role in meeting the need.  Successful relationships have a balance that allows everyone to feel like they are needed and an important contributing part of the relationship.  </a:t>
            </a:r>
          </a:p>
          <a:p>
            <a:endParaRPr lang="en-US" b="0" i="0" dirty="0">
              <a:solidFill>
                <a:srgbClr val="040C28"/>
              </a:solidFill>
              <a:effectLst/>
              <a:highlight>
                <a:srgbClr val="FFFFFF"/>
              </a:highlight>
              <a:latin typeface="Google Sans"/>
            </a:endParaRPr>
          </a:p>
          <a:p>
            <a:r>
              <a:rPr lang="en-US" b="0" i="0" dirty="0">
                <a:solidFill>
                  <a:srgbClr val="040C28"/>
                </a:solidFill>
                <a:effectLst/>
                <a:highlight>
                  <a:srgbClr val="FFFFFF"/>
                </a:highlight>
                <a:latin typeface="Google Sans"/>
              </a:rPr>
              <a:t>Collaboration strengthens and enhances successful relationships.  </a:t>
            </a:r>
            <a:r>
              <a:rPr lang="en-US" b="1" i="0" dirty="0">
                <a:solidFill>
                  <a:srgbClr val="040C28"/>
                </a:solidFill>
                <a:effectLst/>
                <a:latin typeface="Google Sans"/>
              </a:rPr>
              <a:t>Families and DSPs who work together to meet individual needs form strong partnerships that lead to better outcomes for the person supported.  Involve the person and their family in discussions about how all the different types of supports (paid and </a:t>
            </a:r>
            <a:r>
              <a:rPr lang="en-US" b="1" i="0" dirty="0" err="1">
                <a:solidFill>
                  <a:srgbClr val="040C28"/>
                </a:solidFill>
                <a:effectLst/>
                <a:latin typeface="Google Sans"/>
              </a:rPr>
              <a:t>upaid</a:t>
            </a:r>
            <a:r>
              <a:rPr lang="en-US" b="1" i="0" dirty="0">
                <a:solidFill>
                  <a:srgbClr val="040C28"/>
                </a:solidFill>
                <a:effectLst/>
                <a:latin typeface="Google Sans"/>
              </a:rPr>
              <a:t>) being provided to the person can interact and complement each other</a:t>
            </a:r>
            <a:r>
              <a:rPr lang="en-US" b="0" i="0" dirty="0">
                <a:solidFill>
                  <a:srgbClr val="040C28"/>
                </a:solidFill>
                <a:effectLst/>
                <a:latin typeface="Google Sans"/>
              </a:rPr>
              <a:t>. </a:t>
            </a:r>
          </a:p>
          <a:p>
            <a:endParaRPr lang="en-US" b="0" i="0" dirty="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40C28"/>
                </a:solidFill>
                <a:effectLst/>
                <a:latin typeface="Google Sans"/>
              </a:rPr>
              <a:t>Being a respected improves the quality of life for everyone, including people living with disabilities.  Recognizing and understanding the differences between ourselves those we support, and their families creates an opportunity for not only mutual respect within the relationship, but also an opportunity to learn about differences such as race, ethnicity, religion, </a:t>
            </a:r>
            <a:r>
              <a:rPr lang="en-US" b="0" i="0" dirty="0" err="1">
                <a:solidFill>
                  <a:srgbClr val="040C28"/>
                </a:solidFill>
                <a:effectLst/>
                <a:latin typeface="Google Sans"/>
              </a:rPr>
              <a:t>etc</a:t>
            </a:r>
            <a:r>
              <a:rPr lang="en-US" b="0" i="0" dirty="0">
                <a:solidFill>
                  <a:srgbClr val="040C28"/>
                </a:solidFill>
                <a:effectLst/>
                <a:latin typeface="Google Sans"/>
              </a:rPr>
              <a:t>, but </a:t>
            </a:r>
            <a:r>
              <a:rPr lang="en-US" b="1" i="0" dirty="0">
                <a:solidFill>
                  <a:srgbClr val="040C28"/>
                </a:solidFill>
                <a:effectLst/>
                <a:latin typeface="Google Sans"/>
              </a:rPr>
              <a:t>culture extends beyond these obvious areas and can include family dynamics, values, and upbringing</a:t>
            </a:r>
            <a:r>
              <a:rPr lang="en-US" b="0" i="0" dirty="0">
                <a:solidFill>
                  <a:srgbClr val="040C28"/>
                </a:solidFill>
                <a:effectLst/>
                <a:latin typeface="Google Sans"/>
              </a:rPr>
              <a:t>.  It is important for everyone in this blended relationship to be aware of these dynamics to help foster a respectful and positive relationship. </a:t>
            </a:r>
            <a:r>
              <a:rPr lang="en-US" dirty="0"/>
              <a:t>Remember details about each other's lives. For example, if someone’s culture celebrates a specific holiday, remembering and recognizing that holiday, even if different than those you celebrate is a sign of respect. </a:t>
            </a:r>
          </a:p>
          <a:p>
            <a:endParaRPr lang="en-US" b="0" i="0" dirty="0">
              <a:solidFill>
                <a:srgbClr val="040C28"/>
              </a:solidFill>
              <a:effectLst/>
              <a:latin typeface="Google Sans"/>
            </a:endParaRPr>
          </a:p>
          <a:p>
            <a:endParaRPr lang="en-US" b="0" i="0" dirty="0">
              <a:solidFill>
                <a:srgbClr val="545D7E"/>
              </a:solidFill>
              <a:effectLst/>
              <a:highlight>
                <a:srgbClr val="FFFFFF"/>
              </a:highlight>
              <a:latin typeface="Google Sans"/>
            </a:endParaRPr>
          </a:p>
        </p:txBody>
      </p:sp>
      <p:sp>
        <p:nvSpPr>
          <p:cNvPr id="4" name="Slide Number Placeholder 3"/>
          <p:cNvSpPr>
            <a:spLocks noGrp="1"/>
          </p:cNvSpPr>
          <p:nvPr>
            <p:ph type="sldNum" sz="quarter" idx="5"/>
          </p:nvPr>
        </p:nvSpPr>
        <p:spPr/>
        <p:txBody>
          <a:bodyPr/>
          <a:lstStyle/>
          <a:p>
            <a:fld id="{A0E38010-EE4A-6A42-9510-BB7AFC05D019}" type="slidenum">
              <a:rPr lang="en-US" smtClean="0"/>
              <a:t>4</a:t>
            </a:fld>
            <a:endParaRPr lang="en-US"/>
          </a:p>
        </p:txBody>
      </p:sp>
    </p:spTree>
    <p:extLst>
      <p:ext uri="{BB962C8B-B14F-4D97-AF65-F5344CB8AC3E}">
        <p14:creationId xmlns:p14="http://schemas.microsoft.com/office/powerpoint/2010/main" val="2564532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highlight>
                  <a:srgbClr val="D3E3FD"/>
                </a:highlight>
                <a:latin typeface="Google Sans"/>
              </a:rPr>
              <a:t>Reciprocal agreement includes both parties asking each other questions to determine if you are a good fit for each other.</a:t>
            </a:r>
            <a:endParaRPr lang="en-US" b="0" i="0" dirty="0">
              <a:solidFill>
                <a:srgbClr val="474747"/>
              </a:solidFill>
              <a:effectLst/>
              <a:highlight>
                <a:srgbClr val="FFFFFF"/>
              </a:highlight>
              <a:latin typeface="Google Sans"/>
            </a:endParaRPr>
          </a:p>
          <a:p>
            <a:endParaRPr lang="en-US" b="0" i="0" dirty="0">
              <a:solidFill>
                <a:srgbClr val="474747"/>
              </a:solidFill>
              <a:effectLst/>
              <a:highlight>
                <a:srgbClr val="FFFFFF"/>
              </a:highlight>
              <a:latin typeface="Google Sans"/>
            </a:endParaRPr>
          </a:p>
          <a:p>
            <a:r>
              <a:rPr lang="en-US" b="0" i="0" dirty="0">
                <a:solidFill>
                  <a:srgbClr val="474747"/>
                </a:solidFill>
                <a:effectLst/>
                <a:highlight>
                  <a:srgbClr val="FFFFFF"/>
                </a:highlight>
                <a:latin typeface="Google Sans"/>
              </a:rPr>
              <a:t>Just like with any job interview, the applicant typically will go into the interview with questions that they want to ask the employer to help determine if the company is a good fit for them.  When interviewing for a caregiving position, many direct support professionals don’t think to ask questions.</a:t>
            </a:r>
          </a:p>
          <a:p>
            <a:endParaRPr lang="en-US" b="0" i="0" dirty="0">
              <a:solidFill>
                <a:srgbClr val="474747"/>
              </a:solidFill>
              <a:effectLst/>
              <a:highlight>
                <a:srgbClr val="FFFFFF"/>
              </a:highlight>
              <a:latin typeface="Google Sans"/>
            </a:endParaRPr>
          </a:p>
          <a:p>
            <a:r>
              <a:rPr lang="en-US" b="0" i="0" dirty="0">
                <a:solidFill>
                  <a:srgbClr val="474747"/>
                </a:solidFill>
                <a:effectLst/>
                <a:highlight>
                  <a:srgbClr val="FFFFFF"/>
                </a:highlight>
                <a:latin typeface="Google Sans"/>
              </a:rPr>
              <a:t>In a typical job interview, people will ask about things like dress code, flexibility, sick leave/vacation, company’s mission/vision.  These are all great questions to help someone decide on whether a job is the right fit for them.  These questions are just as important when considering a direct service position.  If you are interviewing to be an agency employed DSP, you will go through an interview with the agency and these questions may make sense as the employment with the agency is one that is more traditional, but if you are an independent provider, or an agency DSP being connected with a family, how many of you think to ask these questions of the person or their family?  </a:t>
            </a:r>
          </a:p>
          <a:p>
            <a:endParaRPr lang="en-US" b="0" i="0" dirty="0">
              <a:solidFill>
                <a:srgbClr val="474747"/>
              </a:solidFill>
              <a:effectLst/>
              <a:highlight>
                <a:srgbClr val="FFFFFF"/>
              </a:highlight>
              <a:latin typeface="Google Sans"/>
            </a:endParaRPr>
          </a:p>
          <a:p>
            <a:r>
              <a:rPr lang="en-US" b="0" i="0" dirty="0">
                <a:solidFill>
                  <a:srgbClr val="474747"/>
                </a:solidFill>
                <a:effectLst/>
                <a:highlight>
                  <a:srgbClr val="FFFFFF"/>
                </a:highlight>
                <a:latin typeface="Google Sans"/>
              </a:rPr>
              <a:t>Some examples of how things are the same – Mission/Vision – for a company, we may want to better understand the goals of a company, what is that company trying to accomplish, what outcomes do they expect from you in your job, how does your role/responsibility fit in to the bigger agency mission and vision.  This same question can be asked of the person or family that you will be working with.  It is important to know what is important to them, where they see themselves, their family or their family member in the next year, five years, etc., and how you they see you, in your role as a DSP fitting in to their mission and vision. </a:t>
            </a:r>
          </a:p>
          <a:p>
            <a:endParaRPr lang="en-US" b="0" i="0" dirty="0">
              <a:solidFill>
                <a:srgbClr val="474747"/>
              </a:solidFill>
              <a:effectLst/>
              <a:highlight>
                <a:srgbClr val="FFFFFF"/>
              </a:highlight>
              <a:latin typeface="Google Sans"/>
            </a:endParaRPr>
          </a:p>
          <a:p>
            <a:r>
              <a:rPr lang="en-US" b="0" i="0" dirty="0">
                <a:solidFill>
                  <a:srgbClr val="474747"/>
                </a:solidFill>
                <a:effectLst/>
                <a:highlight>
                  <a:srgbClr val="FFFFFF"/>
                </a:highlight>
                <a:latin typeface="Google Sans"/>
              </a:rPr>
              <a:t>Flexibility – its helpful to know how flexible your employer is going to be.  DSPs strive for a manageable work/life balance.  Knowing and understanding the schedule and how to ask for changes or being able to be flexible in when you provide the necessary supports is important in ensuring that you are meeting the needs of the person.  If you need to modify the schedule, can that be done without jeopardizing the health and safety of the person?  What is the process for asking to modify the schedule?</a:t>
            </a:r>
          </a:p>
          <a:p>
            <a:endParaRPr lang="en-US" b="0" i="0" dirty="0">
              <a:solidFill>
                <a:srgbClr val="474747"/>
              </a:solidFill>
              <a:effectLst/>
              <a:highlight>
                <a:srgbClr val="FFFFFF"/>
              </a:highlight>
              <a:latin typeface="Google Sans"/>
            </a:endParaRPr>
          </a:p>
          <a:p>
            <a:r>
              <a:rPr lang="en-US" b="0" i="0" dirty="0">
                <a:solidFill>
                  <a:srgbClr val="474747"/>
                </a:solidFill>
                <a:effectLst/>
                <a:highlight>
                  <a:srgbClr val="FFFFFF"/>
                </a:highlight>
                <a:latin typeface="Google Sans"/>
              </a:rPr>
              <a:t>Understanding family dynamics, family needs, and cultural differences.  Asking about these things allows you to ensure that you are a good fit for the family.  Knowing from the beginning whether or not there are values and beliefs that non-negotiable will help you determine if you are able to meet the needs of the person.  For example, the person supported and their family may find having a strong tie to the church of their choice as a non-negotiable and they may need a direct support professional who is willing to support them in participating in church activities.  This is important to understand so that you can decide if this is something that you are willing and able to provide.  Families may have situations where there is a blended family and the roles of parents, step-parents, and other family members are unique or different than the roles within your own family.  Understanding those family dynamics and how they affect your role and responsibilities is necessary to a successful relationship.  Who is the decision maker within the family unit?  Who does the DSP go to </a:t>
            </a:r>
            <a:r>
              <a:rPr lang="en-US" b="0" i="0" dirty="0" err="1">
                <a:solidFill>
                  <a:srgbClr val="474747"/>
                </a:solidFill>
                <a:effectLst/>
                <a:highlight>
                  <a:srgbClr val="FFFFFF"/>
                </a:highlight>
                <a:latin typeface="Google Sans"/>
              </a:rPr>
              <a:t>to</a:t>
            </a:r>
            <a:r>
              <a:rPr lang="en-US" b="0" i="0" dirty="0">
                <a:solidFill>
                  <a:srgbClr val="474747"/>
                </a:solidFill>
                <a:effectLst/>
                <a:highlight>
                  <a:srgbClr val="FFFFFF"/>
                </a:highlight>
                <a:latin typeface="Google Sans"/>
              </a:rPr>
              <a:t> discuss issues/concerns, schedule changes, etc.  Asking these questions as part of the interviewing process will help you to understand the family perspective and make the decision of whether this is the right fit for you.  Being aware of these things and understanding the reasons and expectations can help to create a more sustainable relationship between the DSP and the family.  </a:t>
            </a:r>
          </a:p>
          <a:p>
            <a:endParaRPr lang="en-US" b="0" i="0" dirty="0">
              <a:solidFill>
                <a:srgbClr val="474747"/>
              </a:solidFill>
              <a:effectLst/>
              <a:highlight>
                <a:srgbClr val="FFFFFF"/>
              </a:highlight>
              <a:latin typeface="Google Sans"/>
            </a:endParaRPr>
          </a:p>
          <a:p>
            <a:r>
              <a:rPr lang="en-US" b="0" i="0" dirty="0">
                <a:solidFill>
                  <a:srgbClr val="474747"/>
                </a:solidFill>
                <a:effectLst/>
                <a:highlight>
                  <a:srgbClr val="FFFFFF"/>
                </a:highlight>
                <a:latin typeface="Google Sans"/>
              </a:rPr>
              <a:t>One thing to keep in mind is that questions may be different depending on if the person you will be supporting is an adult or a child.  With adults, it is important to understand the role of the family member in the life of the person with lived experience.  Are they the person’s guardian?  If not, knowing how involved the person wants their family member to be in your role as service provider is essential.  Make sure that you understand the role of the family with the person that you are supporting.  Ask your employer or the SSA if you are not aware of the legal status and make sure that the person is involved in defining the role their family member will play in managing or helping to manage service deliver. </a:t>
            </a:r>
            <a:endParaRPr lang="en-US" dirty="0"/>
          </a:p>
        </p:txBody>
      </p:sp>
      <p:sp>
        <p:nvSpPr>
          <p:cNvPr id="4" name="Slide Number Placeholder 3"/>
          <p:cNvSpPr>
            <a:spLocks noGrp="1"/>
          </p:cNvSpPr>
          <p:nvPr>
            <p:ph type="sldNum" sz="quarter" idx="5"/>
          </p:nvPr>
        </p:nvSpPr>
        <p:spPr/>
        <p:txBody>
          <a:bodyPr/>
          <a:lstStyle/>
          <a:p>
            <a:fld id="{A0E38010-EE4A-6A42-9510-BB7AFC05D019}" type="slidenum">
              <a:rPr lang="en-US" smtClean="0"/>
              <a:t>5</a:t>
            </a:fld>
            <a:endParaRPr lang="en-US"/>
          </a:p>
        </p:txBody>
      </p:sp>
    </p:spTree>
    <p:extLst>
      <p:ext uri="{BB962C8B-B14F-4D97-AF65-F5344CB8AC3E}">
        <p14:creationId xmlns:p14="http://schemas.microsoft.com/office/powerpoint/2010/main" val="256618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Meredith</a:t>
            </a:r>
          </a:p>
        </p:txBody>
      </p:sp>
      <p:sp>
        <p:nvSpPr>
          <p:cNvPr id="4" name="Slide Number Placeholder 3"/>
          <p:cNvSpPr>
            <a:spLocks noGrp="1"/>
          </p:cNvSpPr>
          <p:nvPr>
            <p:ph type="sldNum" sz="quarter" idx="5"/>
          </p:nvPr>
        </p:nvSpPr>
        <p:spPr/>
        <p:txBody>
          <a:bodyPr/>
          <a:lstStyle/>
          <a:p>
            <a:fld id="{A0E38010-EE4A-6A42-9510-BB7AFC05D019}" type="slidenum">
              <a:rPr lang="en-US" smtClean="0"/>
              <a:t>6</a:t>
            </a:fld>
            <a:endParaRPr lang="en-US"/>
          </a:p>
        </p:txBody>
      </p:sp>
    </p:spTree>
    <p:extLst>
      <p:ext uri="{BB962C8B-B14F-4D97-AF65-F5344CB8AC3E}">
        <p14:creationId xmlns:p14="http://schemas.microsoft.com/office/powerpoint/2010/main" val="415786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Purposely work to build a valued relationship starts at day one.</a:t>
            </a:r>
          </a:p>
          <a:p>
            <a:r>
              <a:rPr lang="en-US" dirty="0"/>
              <a:t>It allows us to set personal and professional boundaries </a:t>
            </a:r>
          </a:p>
          <a:p>
            <a:r>
              <a:rPr lang="en-US" dirty="0"/>
              <a:t>It supports the team process by creating connections between team members and emphasizing the role of the team in assessing, identifying and prioritizing what is important to and for the person, developing the person centered plan, and clearly outlining service delivery roles and responsibilities.</a:t>
            </a:r>
          </a:p>
          <a:p>
            <a:r>
              <a:rPr lang="en-US" dirty="0"/>
              <a:t>It focuses on learning from each other and it offers opportunities to work together to identify barriers to successful service delivery and allows us to identify solutions that work for everyone.  </a:t>
            </a:r>
          </a:p>
          <a:p>
            <a:endParaRPr lang="en-US" dirty="0"/>
          </a:p>
          <a:p>
            <a:r>
              <a:rPr lang="en-US" dirty="0"/>
              <a:t>So how can we get started on the right foot from the very beginning?  Charting the </a:t>
            </a:r>
            <a:r>
              <a:rPr lang="en-US" dirty="0" err="1"/>
              <a:t>Lifecourse</a:t>
            </a:r>
            <a:r>
              <a:rPr lang="en-US" dirty="0"/>
              <a:t> offers a number of principles that help people to live their bests lives.  There are some great tools available through the Charting the </a:t>
            </a:r>
            <a:r>
              <a:rPr lang="en-US" dirty="0" err="1"/>
              <a:t>Lifecourse</a:t>
            </a:r>
            <a:r>
              <a:rPr lang="en-US" dirty="0"/>
              <a:t> to assist you in starting off on the right foot as you work with people and their families.  These valuable tools, which </a:t>
            </a:r>
            <a:r>
              <a:rPr lang="en-US" b="1" dirty="0"/>
              <a:t>Meredith is going to go over with us, </a:t>
            </a:r>
            <a:r>
              <a:rPr lang="en-US" dirty="0"/>
              <a:t>can help guide the discussion around service delivery and meeting the person’s needs in a way that ensures that the DSP and the team is aware of the family perspective.   </a:t>
            </a:r>
            <a:r>
              <a:rPr lang="en-US" b="1" dirty="0"/>
              <a:t>MEREDITH – can you include an example of “Setting Professional and Personal Boundaries” (</a:t>
            </a:r>
            <a:r>
              <a:rPr lang="en-US" b="1" dirty="0" err="1"/>
              <a:t>ie</a:t>
            </a:r>
            <a:r>
              <a:rPr lang="en-US" b="1" dirty="0"/>
              <a:t>; the thought of becoming “part of the family”, a “necessary intruder”?, Working together as a team – ensuring that everyone on the team, in all environments are using the same technics to help a person learn a skill.  Learning from each other – Learning about different cultures, religions, ethnicities, etc.  And Finding Solutions – Everyone sharing what has worked for them and coming to consensus on how to use what everyone has shared to solve a problem or address an unmet need?</a:t>
            </a:r>
          </a:p>
        </p:txBody>
      </p:sp>
      <p:sp>
        <p:nvSpPr>
          <p:cNvPr id="4" name="Slide Number Placeholder 3"/>
          <p:cNvSpPr>
            <a:spLocks noGrp="1"/>
          </p:cNvSpPr>
          <p:nvPr>
            <p:ph type="sldNum" sz="quarter" idx="5"/>
          </p:nvPr>
        </p:nvSpPr>
        <p:spPr/>
        <p:txBody>
          <a:bodyPr/>
          <a:lstStyle/>
          <a:p>
            <a:fld id="{A0E38010-EE4A-6A42-9510-BB7AFC05D019}" type="slidenum">
              <a:rPr lang="en-US" smtClean="0"/>
              <a:t>7</a:t>
            </a:fld>
            <a:endParaRPr lang="en-US"/>
          </a:p>
        </p:txBody>
      </p:sp>
    </p:spTree>
    <p:extLst>
      <p:ext uri="{BB962C8B-B14F-4D97-AF65-F5344CB8AC3E}">
        <p14:creationId xmlns:p14="http://schemas.microsoft.com/office/powerpoint/2010/main" val="272159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38010-EE4A-6A42-9510-BB7AFC05D019}" type="slidenum">
              <a:rPr lang="en-US" smtClean="0"/>
              <a:t>8</a:t>
            </a:fld>
            <a:endParaRPr lang="en-US"/>
          </a:p>
        </p:txBody>
      </p:sp>
    </p:spTree>
    <p:extLst>
      <p:ext uri="{BB962C8B-B14F-4D97-AF65-F5344CB8AC3E}">
        <p14:creationId xmlns:p14="http://schemas.microsoft.com/office/powerpoint/2010/main" val="245926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45D7E"/>
                </a:solidFill>
                <a:effectLst/>
                <a:highlight>
                  <a:srgbClr val="FFFFFF"/>
                </a:highlight>
                <a:latin typeface="Google Sans"/>
              </a:rPr>
              <a:t>1. Relationships take work. Strong relationships can increase motivation, increase productivity, and extend retention rates.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45D7E"/>
                </a:solidFill>
                <a:effectLst/>
                <a:highlight>
                  <a:srgbClr val="FFFFFF"/>
                </a:highlight>
                <a:latin typeface="Google Sans"/>
              </a:rPr>
              <a:t>2. People who are respected, as part of a strong relationship, have a higher quality of life which leads to better physical and mental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45D7E"/>
                </a:solidFill>
                <a:effectLst/>
                <a:highlight>
                  <a:srgbClr val="FFFFFF"/>
                </a:highlight>
                <a:latin typeface="Google Sans"/>
              </a:rPr>
              <a:t>3. Strong relationships can help people build resilience by providing a support system that enables them to share challenges and ask for help. – the ability to recover quickly from difficulties “bounce back”.  Let’s talk about some ideas for working through challenges…</a:t>
            </a:r>
          </a:p>
          <a:p>
            <a:endParaRPr lang="en-US" dirty="0"/>
          </a:p>
        </p:txBody>
      </p:sp>
      <p:sp>
        <p:nvSpPr>
          <p:cNvPr id="4" name="Slide Number Placeholder 3"/>
          <p:cNvSpPr>
            <a:spLocks noGrp="1"/>
          </p:cNvSpPr>
          <p:nvPr>
            <p:ph type="sldNum" sz="quarter" idx="5"/>
          </p:nvPr>
        </p:nvSpPr>
        <p:spPr/>
        <p:txBody>
          <a:bodyPr/>
          <a:lstStyle/>
          <a:p>
            <a:fld id="{A0E38010-EE4A-6A42-9510-BB7AFC05D019}" type="slidenum">
              <a:rPr lang="en-US" smtClean="0"/>
              <a:t>9</a:t>
            </a:fld>
            <a:endParaRPr lang="en-US"/>
          </a:p>
        </p:txBody>
      </p:sp>
    </p:spTree>
    <p:extLst>
      <p:ext uri="{BB962C8B-B14F-4D97-AF65-F5344CB8AC3E}">
        <p14:creationId xmlns:p14="http://schemas.microsoft.com/office/powerpoint/2010/main" val="234997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558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552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6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5B1E-9ADB-445B-99CE-DDE69E4C7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0E1A70-C65E-4A4E-A638-ACB8455377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48FC49-0C4B-4C3E-97D9-6EEBC71FABB5}"/>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5" name="Footer Placeholder 4">
            <a:extLst>
              <a:ext uri="{FF2B5EF4-FFF2-40B4-BE49-F238E27FC236}">
                <a16:creationId xmlns:a16="http://schemas.microsoft.com/office/drawing/2014/main" id="{8ADD217F-D6B0-48C1-87B2-7CE96E880DCD}"/>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79108E9D-186A-48E3-96AD-B8FC4C713ED0}"/>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147120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B310-B175-48C9-9823-9BC624135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A47E2-D767-4581-BCB9-4E41D348C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D2B48B6-A783-41A1-883E-43789E767E0E}"/>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8" name="Footer Placeholder 4">
            <a:extLst>
              <a:ext uri="{FF2B5EF4-FFF2-40B4-BE49-F238E27FC236}">
                <a16:creationId xmlns:a16="http://schemas.microsoft.com/office/drawing/2014/main" id="{181C1155-9694-4025-8803-20FB11B9DA70}"/>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9" name="Slide Number Placeholder 5">
            <a:extLst>
              <a:ext uri="{FF2B5EF4-FFF2-40B4-BE49-F238E27FC236}">
                <a16:creationId xmlns:a16="http://schemas.microsoft.com/office/drawing/2014/main" id="{D71EE090-8CC0-4975-9617-6FF58D98C3F5}"/>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868311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E59A-DA49-4BCA-B045-3C8A262D1B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CEE957-A7A2-42CD-890D-01847F2D95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C4334878-51E4-45B0-8EEF-AEC42C03F1D0}"/>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8" name="Footer Placeholder 4">
            <a:extLst>
              <a:ext uri="{FF2B5EF4-FFF2-40B4-BE49-F238E27FC236}">
                <a16:creationId xmlns:a16="http://schemas.microsoft.com/office/drawing/2014/main" id="{CDBF59F9-C564-4D24-8717-A25C288A305A}"/>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9" name="Slide Number Placeholder 5">
            <a:extLst>
              <a:ext uri="{FF2B5EF4-FFF2-40B4-BE49-F238E27FC236}">
                <a16:creationId xmlns:a16="http://schemas.microsoft.com/office/drawing/2014/main" id="{CE2B13A1-072C-48CB-A3E5-01639E458BB3}"/>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215700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7DA9C-3BE3-4A37-8214-C6B26544A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79093-F2A1-4A72-AE2E-6C7F4FBA2C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133F0-E6DE-4658-81FB-1CE5C31C0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91352BD7-82DC-4836-98D7-EB562E33810A}"/>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9" name="Footer Placeholder 4">
            <a:extLst>
              <a:ext uri="{FF2B5EF4-FFF2-40B4-BE49-F238E27FC236}">
                <a16:creationId xmlns:a16="http://schemas.microsoft.com/office/drawing/2014/main" id="{7F6C0933-FA11-4A55-8B24-1AD95F383F97}"/>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10" name="Slide Number Placeholder 5">
            <a:extLst>
              <a:ext uri="{FF2B5EF4-FFF2-40B4-BE49-F238E27FC236}">
                <a16:creationId xmlns:a16="http://schemas.microsoft.com/office/drawing/2014/main" id="{43AD9C3A-F409-4069-97F7-CBA00F419BA3}"/>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4035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E086-0F03-4ECC-9CD9-8612A9B2B2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4A0146-C832-4DEF-B3DB-CFBCD9F75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92AD0-21ED-4CD3-A47C-242191C294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FDC983-FF97-43CE-9EBD-706BD0056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78F8F2-900E-46E5-802E-B67C1322E1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DBD1C479-C7EF-4ADC-ACBF-A871FC8FAFDF}"/>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11" name="Footer Placeholder 4">
            <a:extLst>
              <a:ext uri="{FF2B5EF4-FFF2-40B4-BE49-F238E27FC236}">
                <a16:creationId xmlns:a16="http://schemas.microsoft.com/office/drawing/2014/main" id="{6BB93ED2-DD45-4E6D-ACE3-12B1E4EC2755}"/>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12" name="Slide Number Placeholder 5">
            <a:extLst>
              <a:ext uri="{FF2B5EF4-FFF2-40B4-BE49-F238E27FC236}">
                <a16:creationId xmlns:a16="http://schemas.microsoft.com/office/drawing/2014/main" id="{FD5A6496-B890-4469-AA90-652F403DD595}"/>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3887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BFD9-D9A0-4ADE-9BDE-1E0E158AF50D}"/>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5C83898B-F6F4-4315-9D12-DCF107D1929B}"/>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7" name="Footer Placeholder 4">
            <a:extLst>
              <a:ext uri="{FF2B5EF4-FFF2-40B4-BE49-F238E27FC236}">
                <a16:creationId xmlns:a16="http://schemas.microsoft.com/office/drawing/2014/main" id="{17EACF9A-CD56-4E75-9ACF-A5966A8CAE72}"/>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8" name="Slide Number Placeholder 5">
            <a:extLst>
              <a:ext uri="{FF2B5EF4-FFF2-40B4-BE49-F238E27FC236}">
                <a16:creationId xmlns:a16="http://schemas.microsoft.com/office/drawing/2014/main" id="{2A57EB31-ACBF-4C8C-8C38-BCE87BF64E76}"/>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3769697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D77EE60-1913-48C3-AF92-1F5FF4CB4128}"/>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6" name="Footer Placeholder 4">
            <a:extLst>
              <a:ext uri="{FF2B5EF4-FFF2-40B4-BE49-F238E27FC236}">
                <a16:creationId xmlns:a16="http://schemas.microsoft.com/office/drawing/2014/main" id="{DF975CFE-C5EA-41DE-B63C-8E16EF643A9F}"/>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7" name="Slide Number Placeholder 5">
            <a:extLst>
              <a:ext uri="{FF2B5EF4-FFF2-40B4-BE49-F238E27FC236}">
                <a16:creationId xmlns:a16="http://schemas.microsoft.com/office/drawing/2014/main" id="{32282C7E-CBC7-4135-965B-13E69A872B74}"/>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279124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8FD9-5363-4FDA-A35B-7B6ECB26E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71469C-153E-48CC-840F-732322B5F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496C1-8DA8-498E-B6DC-D5C4BCB3B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BA577D5-67D8-4B99-97AC-66C84F4F66D7}"/>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9" name="Footer Placeholder 4">
            <a:extLst>
              <a:ext uri="{FF2B5EF4-FFF2-40B4-BE49-F238E27FC236}">
                <a16:creationId xmlns:a16="http://schemas.microsoft.com/office/drawing/2014/main" id="{BD2057B3-EBF9-487F-A198-540C5863521C}"/>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10" name="Slide Number Placeholder 5">
            <a:extLst>
              <a:ext uri="{FF2B5EF4-FFF2-40B4-BE49-F238E27FC236}">
                <a16:creationId xmlns:a16="http://schemas.microsoft.com/office/drawing/2014/main" id="{B0327E22-8F66-4763-A6C1-223B1816722A}"/>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361579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5015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CAE9-F607-49E3-8C62-E2C009115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EB11E-9C4C-40A8-95E8-2B07544E73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083036-D820-421A-B171-99B9A7C5E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7F1CA547-23A8-42BD-822E-59D83AF89B8E}"/>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9" name="Footer Placeholder 4">
            <a:extLst>
              <a:ext uri="{FF2B5EF4-FFF2-40B4-BE49-F238E27FC236}">
                <a16:creationId xmlns:a16="http://schemas.microsoft.com/office/drawing/2014/main" id="{006CD69B-0662-45A3-B996-5417899D09BB}"/>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10" name="Slide Number Placeholder 5">
            <a:extLst>
              <a:ext uri="{FF2B5EF4-FFF2-40B4-BE49-F238E27FC236}">
                <a16:creationId xmlns:a16="http://schemas.microsoft.com/office/drawing/2014/main" id="{5B80E85F-A19C-43F3-A8E7-ED782417F7A4}"/>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2547623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6A48-7976-419F-A1A9-71A370FB25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D13F1A-B6C6-40D6-B871-D9AFA412B7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764452F-25BF-41E7-855D-E325074C9BB2}"/>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8" name="Footer Placeholder 4">
            <a:extLst>
              <a:ext uri="{FF2B5EF4-FFF2-40B4-BE49-F238E27FC236}">
                <a16:creationId xmlns:a16="http://schemas.microsoft.com/office/drawing/2014/main" id="{85A655D9-BF58-42F2-A376-62ABEB1762A7}"/>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9" name="Slide Number Placeholder 5">
            <a:extLst>
              <a:ext uri="{FF2B5EF4-FFF2-40B4-BE49-F238E27FC236}">
                <a16:creationId xmlns:a16="http://schemas.microsoft.com/office/drawing/2014/main" id="{E87DDFFD-6BF6-47FE-89CC-E80AB58D1A69}"/>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2779451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272E5-F163-483F-9C33-A0C59AB461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B50FA9-7910-49C7-8EEA-0BDD221E26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7D0CCF7-725A-417B-8F3C-6FD43B4DD6AC}"/>
              </a:ext>
            </a:extLst>
          </p:cNvPr>
          <p:cNvSpPr>
            <a:spLocks noGrp="1"/>
          </p:cNvSpPr>
          <p:nvPr>
            <p:ph type="dt" sz="half" idx="10"/>
          </p:nvPr>
        </p:nvSpPr>
        <p:spPr>
          <a:xfrm>
            <a:off x="8382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9E790ED-084A-4B73-B143-B0183F6435C1}" type="datetimeFigureOut">
              <a:rPr lang="en-US" smtClean="0"/>
              <a:pPr/>
              <a:t>11/20/2024</a:t>
            </a:fld>
            <a:endParaRPr lang="en-US"/>
          </a:p>
        </p:txBody>
      </p:sp>
      <p:sp>
        <p:nvSpPr>
          <p:cNvPr id="8" name="Footer Placeholder 4">
            <a:extLst>
              <a:ext uri="{FF2B5EF4-FFF2-40B4-BE49-F238E27FC236}">
                <a16:creationId xmlns:a16="http://schemas.microsoft.com/office/drawing/2014/main" id="{8B601C46-DC6B-4B5D-8D07-FBFF30D30309}"/>
              </a:ext>
            </a:extLst>
          </p:cNvPr>
          <p:cNvSpPr>
            <a:spLocks noGrp="1"/>
          </p:cNvSpPr>
          <p:nvPr>
            <p:ph type="ftr" sz="quarter" idx="11"/>
          </p:nvPr>
        </p:nvSpPr>
        <p:spPr>
          <a:xfrm>
            <a:off x="4038600" y="6542970"/>
            <a:ext cx="4114800" cy="365125"/>
          </a:xfrm>
          <a:prstGeom prst="rect">
            <a:avLst/>
          </a:prstGeom>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9" name="Slide Number Placeholder 5">
            <a:extLst>
              <a:ext uri="{FF2B5EF4-FFF2-40B4-BE49-F238E27FC236}">
                <a16:creationId xmlns:a16="http://schemas.microsoft.com/office/drawing/2014/main" id="{1FA3A826-7F36-4260-95F6-C78749328E27}"/>
              </a:ext>
            </a:extLst>
          </p:cNvPr>
          <p:cNvSpPr>
            <a:spLocks noGrp="1"/>
          </p:cNvSpPr>
          <p:nvPr>
            <p:ph type="sldNum" sz="quarter" idx="12"/>
          </p:nvPr>
        </p:nvSpPr>
        <p:spPr>
          <a:xfrm>
            <a:off x="8610600" y="6542970"/>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CBF8E383-7958-434C-8CDA-109C4F10B9DA}" type="slidenum">
              <a:rPr lang="en-US" smtClean="0"/>
              <a:pPr/>
              <a:t>‹#›</a:t>
            </a:fld>
            <a:endParaRPr lang="en-US"/>
          </a:p>
        </p:txBody>
      </p:sp>
    </p:spTree>
    <p:extLst>
      <p:ext uri="{BB962C8B-B14F-4D97-AF65-F5344CB8AC3E}">
        <p14:creationId xmlns:p14="http://schemas.microsoft.com/office/powerpoint/2010/main" val="243340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745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225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7707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295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449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871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6036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360971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86B82A-AA1E-4EB5-BFC5-90EB3A444F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71478D-715B-473A-95AC-20FA038C3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7827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ann.weisent@dodd.ohio.gov"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Meredith.Mendoza-gillotte@dodd.ohio.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lifecoursetools.com/lifecourse-library/foundational-tools/family-perspective/"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lifecoursetools.com/wp-content/uploads/2024/06/CtLC-Tip-Sheet_One-Profile_Caregiver-Supports_2024.pdf"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hite background with blue text&#10;&#10;Description automatically generated">
            <a:extLst>
              <a:ext uri="{FF2B5EF4-FFF2-40B4-BE49-F238E27FC236}">
                <a16:creationId xmlns:a16="http://schemas.microsoft.com/office/drawing/2014/main" id="{B71D8203-C561-9865-E48C-6E546A1E32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0" y="328774"/>
            <a:ext cx="12192000" cy="6858000"/>
          </a:xfrm>
          <a:prstGeom prst="rect">
            <a:avLst/>
          </a:prstGeom>
        </p:spPr>
      </p:pic>
      <p:sp>
        <p:nvSpPr>
          <p:cNvPr id="5" name="TextBox 4">
            <a:extLst>
              <a:ext uri="{FF2B5EF4-FFF2-40B4-BE49-F238E27FC236}">
                <a16:creationId xmlns:a16="http://schemas.microsoft.com/office/drawing/2014/main" id="{0DBFEEF1-6A3C-C979-7866-6CCA33FD6366}"/>
              </a:ext>
            </a:extLst>
          </p:cNvPr>
          <p:cNvSpPr txBox="1"/>
          <p:nvPr/>
        </p:nvSpPr>
        <p:spPr>
          <a:xfrm>
            <a:off x="837020" y="2924779"/>
            <a:ext cx="8349916" cy="461665"/>
          </a:xfrm>
          <a:prstGeom prst="rect">
            <a:avLst/>
          </a:prstGeom>
          <a:noFill/>
        </p:spPr>
        <p:txBody>
          <a:bodyPr wrap="square" lIns="91440" tIns="45720" rIns="91440" bIns="45720" rtlCol="0" anchor="t">
            <a:spAutoFit/>
          </a:bodyPr>
          <a:lstStyle/>
          <a:p>
            <a:endParaRPr lang="en-US" sz="2400">
              <a:latin typeface="Segoe UI"/>
              <a:cs typeface="Segoe UI"/>
            </a:endParaRPr>
          </a:p>
        </p:txBody>
      </p:sp>
      <p:sp>
        <p:nvSpPr>
          <p:cNvPr id="2" name="Title 1">
            <a:extLst>
              <a:ext uri="{FF2B5EF4-FFF2-40B4-BE49-F238E27FC236}">
                <a16:creationId xmlns:a16="http://schemas.microsoft.com/office/drawing/2014/main" id="{6E8CBAEF-5396-C6E0-7009-E412551322C4}"/>
              </a:ext>
            </a:extLst>
          </p:cNvPr>
          <p:cNvSpPr>
            <a:spLocks noGrp="1"/>
          </p:cNvSpPr>
          <p:nvPr>
            <p:ph type="title"/>
          </p:nvPr>
        </p:nvSpPr>
        <p:spPr>
          <a:xfrm>
            <a:off x="837020" y="917170"/>
            <a:ext cx="10515600" cy="1155233"/>
          </a:xfrm>
        </p:spPr>
        <p:txBody>
          <a:bodyPr>
            <a:noAutofit/>
          </a:bodyPr>
          <a:lstStyle/>
          <a:p>
            <a:pPr algn="ctr"/>
            <a:r>
              <a:rPr lang="en-US" b="1" i="0" dirty="0">
                <a:solidFill>
                  <a:srgbClr val="0E3F75"/>
                </a:solidFill>
                <a:effectLst/>
                <a:highlight>
                  <a:srgbClr val="FFFFFF"/>
                </a:highlight>
                <a:latin typeface="Source Sans Pro" panose="020B0503030403020204" pitchFamily="34" charset="0"/>
              </a:rPr>
              <a:t>Building Bridges: Developing Valued Relationships </a:t>
            </a:r>
            <a:br>
              <a:rPr lang="en-US" b="1" i="0" dirty="0">
                <a:solidFill>
                  <a:srgbClr val="0E3F75"/>
                </a:solidFill>
                <a:effectLst/>
                <a:highlight>
                  <a:srgbClr val="FFFFFF"/>
                </a:highlight>
                <a:latin typeface="Source Sans Pro" panose="020B0503030403020204" pitchFamily="34" charset="0"/>
              </a:rPr>
            </a:br>
            <a:r>
              <a:rPr lang="en-US" b="1" i="0" dirty="0">
                <a:solidFill>
                  <a:srgbClr val="0E3F75"/>
                </a:solidFill>
                <a:effectLst/>
                <a:highlight>
                  <a:srgbClr val="FFFFFF"/>
                </a:highlight>
                <a:latin typeface="Source Sans Pro" panose="020B0503030403020204" pitchFamily="34" charset="0"/>
              </a:rPr>
              <a:t>Between DSPs and Families</a:t>
            </a:r>
          </a:p>
        </p:txBody>
      </p:sp>
      <p:sp>
        <p:nvSpPr>
          <p:cNvPr id="3" name="TextBox 2">
            <a:extLst>
              <a:ext uri="{FF2B5EF4-FFF2-40B4-BE49-F238E27FC236}">
                <a16:creationId xmlns:a16="http://schemas.microsoft.com/office/drawing/2014/main" id="{0A5C1F65-524B-A396-E18E-193F90134B09}"/>
              </a:ext>
            </a:extLst>
          </p:cNvPr>
          <p:cNvSpPr txBox="1"/>
          <p:nvPr/>
        </p:nvSpPr>
        <p:spPr>
          <a:xfrm>
            <a:off x="837020" y="3757774"/>
            <a:ext cx="5794851" cy="1938992"/>
          </a:xfrm>
          <a:prstGeom prst="rect">
            <a:avLst/>
          </a:prstGeom>
          <a:noFill/>
        </p:spPr>
        <p:txBody>
          <a:bodyPr wrap="square" lIns="91440" tIns="45720" rIns="91440" bIns="45720" rtlCol="0" anchor="t">
            <a:spAutoFit/>
          </a:bodyPr>
          <a:lstStyle/>
          <a:p>
            <a:pPr algn="ctr"/>
            <a:r>
              <a:rPr lang="en-US" sz="2400" dirty="0">
                <a:latin typeface="Segoe UI"/>
                <a:cs typeface="Segoe UI"/>
              </a:rPr>
              <a:t>Ann Weisent – DSP &amp; Provider Support Manager</a:t>
            </a:r>
          </a:p>
          <a:p>
            <a:pPr algn="ctr"/>
            <a:endParaRPr lang="en-US" sz="2400" dirty="0">
              <a:latin typeface="Segoe UI"/>
              <a:cs typeface="Segoe UI"/>
            </a:endParaRPr>
          </a:p>
          <a:p>
            <a:pPr algn="ctr"/>
            <a:r>
              <a:rPr lang="en-US" sz="2400" dirty="0">
                <a:latin typeface="Segoe UI"/>
                <a:cs typeface="Segoe UI"/>
              </a:rPr>
              <a:t>Meredith Mendoza-Gillotte - Family Outreach &amp; Education Coordinator</a:t>
            </a:r>
          </a:p>
        </p:txBody>
      </p:sp>
      <p:pic>
        <p:nvPicPr>
          <p:cNvPr id="7" name="Picture 6" descr="A group of people sitting in rocking chairs&#10;&#10;Description automatically generated">
            <a:extLst>
              <a:ext uri="{FF2B5EF4-FFF2-40B4-BE49-F238E27FC236}">
                <a16:creationId xmlns:a16="http://schemas.microsoft.com/office/drawing/2014/main" id="{2481E27B-F5EB-6095-C733-849463B1E5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1871" y="2690596"/>
            <a:ext cx="5113934" cy="3409619"/>
          </a:xfrm>
          <a:prstGeom prst="rect">
            <a:avLst/>
          </a:prstGeom>
        </p:spPr>
      </p:pic>
    </p:spTree>
    <p:extLst>
      <p:ext uri="{BB962C8B-B14F-4D97-AF65-F5344CB8AC3E}">
        <p14:creationId xmlns:p14="http://schemas.microsoft.com/office/powerpoint/2010/main" val="18345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7AC1-BB96-732C-039C-2066C99AB379}"/>
              </a:ext>
            </a:extLst>
          </p:cNvPr>
          <p:cNvSpPr>
            <a:spLocks noGrp="1"/>
          </p:cNvSpPr>
          <p:nvPr>
            <p:ph type="title"/>
          </p:nvPr>
        </p:nvSpPr>
        <p:spPr/>
        <p:txBody>
          <a:bodyPr>
            <a:normAutofit/>
          </a:bodyPr>
          <a:lstStyle/>
          <a:p>
            <a:r>
              <a:rPr lang="en-US" sz="4000" b="1" dirty="0">
                <a:latin typeface="Segoe UI Semibold" panose="020B0702040204020203" pitchFamily="34" charset="0"/>
                <a:cs typeface="Segoe UI Semibold" panose="020B0702040204020203" pitchFamily="34" charset="0"/>
              </a:rPr>
              <a:t>Resolving Conflict</a:t>
            </a:r>
          </a:p>
        </p:txBody>
      </p:sp>
      <p:graphicFrame>
        <p:nvGraphicFramePr>
          <p:cNvPr id="11" name="Content Placeholder 2">
            <a:extLst>
              <a:ext uri="{FF2B5EF4-FFF2-40B4-BE49-F238E27FC236}">
                <a16:creationId xmlns:a16="http://schemas.microsoft.com/office/drawing/2014/main" id="{28718A4B-4B87-F688-74BA-C6B6CE9D3ED1}"/>
              </a:ext>
            </a:extLst>
          </p:cNvPr>
          <p:cNvGraphicFramePr>
            <a:graphicFrameLocks noGrp="1"/>
          </p:cNvGraphicFramePr>
          <p:nvPr>
            <p:ph idx="1"/>
            <p:extLst>
              <p:ext uri="{D42A27DB-BD31-4B8C-83A1-F6EECF244321}">
                <p14:modId xmlns:p14="http://schemas.microsoft.com/office/powerpoint/2010/main" val="1892372005"/>
              </p:ext>
            </p:extLst>
          </p:nvPr>
        </p:nvGraphicFramePr>
        <p:xfrm>
          <a:off x="838200" y="1253187"/>
          <a:ext cx="10515600" cy="5391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19DE8F9-6A46-5190-00C7-5995AADAB4F3}"/>
              </a:ext>
            </a:extLst>
          </p:cNvPr>
          <p:cNvPicPr>
            <a:picLocks noChangeAspect="1"/>
          </p:cNvPicPr>
          <p:nvPr/>
        </p:nvPicPr>
        <p:blipFill>
          <a:blip r:embed="rId8"/>
          <a:stretch>
            <a:fillRect/>
          </a:stretch>
        </p:blipFill>
        <p:spPr>
          <a:xfrm>
            <a:off x="0" y="6220546"/>
            <a:ext cx="12192000" cy="847726"/>
          </a:xfrm>
          <a:prstGeom prst="rect">
            <a:avLst/>
          </a:prstGeom>
        </p:spPr>
      </p:pic>
    </p:spTree>
    <p:extLst>
      <p:ext uri="{BB962C8B-B14F-4D97-AF65-F5344CB8AC3E}">
        <p14:creationId xmlns:p14="http://schemas.microsoft.com/office/powerpoint/2010/main" val="341181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ue text&#10;&#10;Description automatically generated">
            <a:extLst>
              <a:ext uri="{FF2B5EF4-FFF2-40B4-BE49-F238E27FC236}">
                <a16:creationId xmlns:a16="http://schemas.microsoft.com/office/drawing/2014/main" id="{3FBAA870-E892-E8D8-5CAF-C1FA1DFC1D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5" name="Title 1">
            <a:extLst>
              <a:ext uri="{FF2B5EF4-FFF2-40B4-BE49-F238E27FC236}">
                <a16:creationId xmlns:a16="http://schemas.microsoft.com/office/drawing/2014/main" id="{85F52B14-73D0-CEFF-81C0-AD4AD9185ADB}"/>
              </a:ext>
            </a:extLst>
          </p:cNvPr>
          <p:cNvSpPr>
            <a:spLocks noGrp="1"/>
          </p:cNvSpPr>
          <p:nvPr>
            <p:ph type="title"/>
          </p:nvPr>
        </p:nvSpPr>
        <p:spPr>
          <a:xfrm>
            <a:off x="838200" y="913921"/>
            <a:ext cx="10515600" cy="1155233"/>
          </a:xfrm>
        </p:spPr>
        <p:txBody>
          <a:bodyPr/>
          <a:lstStyle/>
          <a:p>
            <a:pPr algn="ctr"/>
            <a:r>
              <a:rPr lang="en-US" sz="6000" b="1" dirty="0">
                <a:latin typeface="Segoe UI"/>
                <a:cs typeface="Calibri Light"/>
              </a:rPr>
              <a:t>Questions??</a:t>
            </a:r>
          </a:p>
        </p:txBody>
      </p:sp>
      <p:sp>
        <p:nvSpPr>
          <p:cNvPr id="7" name="TextBox 6">
            <a:extLst>
              <a:ext uri="{FF2B5EF4-FFF2-40B4-BE49-F238E27FC236}">
                <a16:creationId xmlns:a16="http://schemas.microsoft.com/office/drawing/2014/main" id="{114C0417-7008-2494-58AF-212E8B88871C}"/>
              </a:ext>
            </a:extLst>
          </p:cNvPr>
          <p:cNvSpPr txBox="1"/>
          <p:nvPr/>
        </p:nvSpPr>
        <p:spPr>
          <a:xfrm>
            <a:off x="1795991" y="2983075"/>
            <a:ext cx="8349916" cy="2308324"/>
          </a:xfrm>
          <a:prstGeom prst="rect">
            <a:avLst/>
          </a:prstGeom>
          <a:noFill/>
        </p:spPr>
        <p:txBody>
          <a:bodyPr wrap="square" lIns="91440" tIns="45720" rIns="91440" bIns="45720" rtlCol="0" anchor="t">
            <a:spAutoFit/>
          </a:bodyPr>
          <a:lstStyle/>
          <a:p>
            <a:pPr algn="ctr"/>
            <a:r>
              <a:rPr lang="en-US" sz="2400" dirty="0">
                <a:latin typeface="Segoe UI"/>
                <a:cs typeface="Segoe UI"/>
              </a:rPr>
              <a:t>Ann Weisent – </a:t>
            </a:r>
            <a:r>
              <a:rPr lang="en-US" sz="2400" dirty="0">
                <a:latin typeface="Segoe UI"/>
                <a:cs typeface="Segoe UI"/>
                <a:hlinkClick r:id="rId3"/>
              </a:rPr>
              <a:t>ann.weisent@dodd.ohio.gov</a:t>
            </a:r>
            <a:endParaRPr lang="en-US" sz="2400" dirty="0">
              <a:latin typeface="Segoe UI"/>
              <a:cs typeface="Segoe UI"/>
            </a:endParaRPr>
          </a:p>
          <a:p>
            <a:pPr algn="ctr"/>
            <a:endParaRPr lang="en-US" sz="2400" dirty="0">
              <a:latin typeface="Segoe UI"/>
              <a:cs typeface="Segoe UI"/>
            </a:endParaRPr>
          </a:p>
          <a:p>
            <a:pPr algn="ctr"/>
            <a:r>
              <a:rPr lang="en-US" sz="2400" dirty="0">
                <a:latin typeface="Segoe UI"/>
                <a:cs typeface="Segoe UI"/>
              </a:rPr>
              <a:t>Meredith Mendoza-Gillotte </a:t>
            </a:r>
            <a:r>
              <a:rPr lang="en-US" sz="2400" dirty="0">
                <a:latin typeface="Segoe UI"/>
                <a:cs typeface="Segoe UI"/>
                <a:hlinkClick r:id="rId4"/>
              </a:rPr>
              <a:t>–</a:t>
            </a:r>
            <a:r>
              <a:rPr lang="en-US" sz="2400" dirty="0">
                <a:latin typeface="Segoe UI"/>
                <a:cs typeface="Segoe UI"/>
              </a:rPr>
              <a:t> </a:t>
            </a:r>
          </a:p>
          <a:p>
            <a:pPr algn="ctr"/>
            <a:r>
              <a:rPr lang="en-US" sz="2400" dirty="0">
                <a:latin typeface="Segoe UI"/>
                <a:cs typeface="Segoe UI"/>
                <a:hlinkClick r:id="rId4"/>
              </a:rPr>
              <a:t>Meredith.Mendoza-gillotte@dodd.ohio.gov</a:t>
            </a:r>
            <a:endParaRPr lang="en-US" sz="2400" dirty="0">
              <a:latin typeface="Segoe UI"/>
              <a:cs typeface="Segoe UI"/>
            </a:endParaRPr>
          </a:p>
          <a:p>
            <a:pPr algn="ctr"/>
            <a:endParaRPr lang="en-US" sz="2400" dirty="0">
              <a:latin typeface="Segoe UI"/>
              <a:cs typeface="Segoe UI"/>
            </a:endParaRPr>
          </a:p>
          <a:p>
            <a:pPr algn="ctr"/>
            <a:endParaRPr lang="en-US" sz="2400" dirty="0">
              <a:latin typeface="Segoe UI"/>
              <a:cs typeface="Segoe UI"/>
            </a:endParaRPr>
          </a:p>
        </p:txBody>
      </p:sp>
    </p:spTree>
    <p:extLst>
      <p:ext uri="{BB962C8B-B14F-4D97-AF65-F5344CB8AC3E}">
        <p14:creationId xmlns:p14="http://schemas.microsoft.com/office/powerpoint/2010/main" val="109928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ue text&#10;&#10;Description automatically generated">
            <a:extLst>
              <a:ext uri="{FF2B5EF4-FFF2-40B4-BE49-F238E27FC236}">
                <a16:creationId xmlns:a16="http://schemas.microsoft.com/office/drawing/2014/main" id="{47D7A12C-0D6F-4D54-E380-657371C7BB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5" name="TextBox 4">
            <a:extLst>
              <a:ext uri="{FF2B5EF4-FFF2-40B4-BE49-F238E27FC236}">
                <a16:creationId xmlns:a16="http://schemas.microsoft.com/office/drawing/2014/main" id="{9D5B8B0E-6815-4926-6C91-3638B4AF44D2}"/>
              </a:ext>
            </a:extLst>
          </p:cNvPr>
          <p:cNvSpPr txBox="1"/>
          <p:nvPr/>
        </p:nvSpPr>
        <p:spPr>
          <a:xfrm>
            <a:off x="505327" y="691666"/>
            <a:ext cx="5460044" cy="707886"/>
          </a:xfrm>
          <a:prstGeom prst="rect">
            <a:avLst/>
          </a:prstGeom>
          <a:noFill/>
        </p:spPr>
        <p:txBody>
          <a:bodyPr wrap="square" lIns="91440" tIns="45720" rIns="91440" bIns="45720" rtlCol="0" anchor="t">
            <a:spAutoFit/>
          </a:bodyPr>
          <a:lstStyle/>
          <a:p>
            <a:r>
              <a:rPr lang="en-US" sz="4000" dirty="0">
                <a:latin typeface="Segoe UI Semibold"/>
                <a:cs typeface="Segoe UI Semibold"/>
              </a:rPr>
              <a:t>Accessibility on Zoom</a:t>
            </a:r>
            <a:endParaRPr lang="en-US" sz="4000" dirty="0">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6D5A295F-651E-981F-07FB-E6EF19E9600E}"/>
              </a:ext>
            </a:extLst>
          </p:cNvPr>
          <p:cNvSpPr txBox="1"/>
          <p:nvPr/>
        </p:nvSpPr>
        <p:spPr>
          <a:xfrm>
            <a:off x="505327" y="1874823"/>
            <a:ext cx="5735817" cy="2677656"/>
          </a:xfrm>
          <a:prstGeom prst="rect">
            <a:avLst/>
          </a:prstGeom>
          <a:noFill/>
        </p:spPr>
        <p:txBody>
          <a:bodyPr wrap="square" lIns="91440" tIns="45720" rIns="91440" bIns="45720" rtlCol="0" anchor="t">
            <a:spAutoFit/>
          </a:bodyPr>
          <a:lstStyle/>
          <a:p>
            <a:r>
              <a:rPr lang="en-US" sz="2400" b="0" i="0" u="none" strike="noStrike" dirty="0">
                <a:solidFill>
                  <a:srgbClr val="212121"/>
                </a:solidFill>
                <a:effectLst/>
                <a:latin typeface="Calibri" panose="020F0502020204030204" pitchFamily="34" charset="0"/>
              </a:rPr>
              <a:t>To view captions in Zoom, click on the Captions icon. Alternatively, you may find a link in the chat to open captions in a separate window. </a:t>
            </a:r>
          </a:p>
          <a:p>
            <a:endParaRPr lang="en-US" sz="2400" dirty="0">
              <a:solidFill>
                <a:srgbClr val="212121"/>
              </a:solidFill>
              <a:latin typeface="Calibri" panose="020F0502020204030204" pitchFamily="34" charset="0"/>
            </a:endParaRPr>
          </a:p>
          <a:p>
            <a:r>
              <a:rPr lang="en-US" sz="2400" b="0" i="0" u="none" strike="noStrike" dirty="0">
                <a:solidFill>
                  <a:srgbClr val="212121"/>
                </a:solidFill>
                <a:effectLst/>
                <a:latin typeface="Calibri" panose="020F0502020204030204" pitchFamily="34" charset="0"/>
              </a:rPr>
              <a:t>If an ASL interpreter is present, they will always be spotlighted and visible.</a:t>
            </a:r>
            <a:endParaRPr lang="en-US" sz="2400" dirty="0">
              <a:latin typeface="Segoe UI"/>
              <a:cs typeface="Segoe UI"/>
            </a:endParaRPr>
          </a:p>
        </p:txBody>
      </p:sp>
      <p:pic>
        <p:nvPicPr>
          <p:cNvPr id="9" name="Picture 8" descr="A screenshot of a video&#10;&#10;Description automatically generated with low confidence">
            <a:extLst>
              <a:ext uri="{FF2B5EF4-FFF2-40B4-BE49-F238E27FC236}">
                <a16:creationId xmlns:a16="http://schemas.microsoft.com/office/drawing/2014/main" id="{539EC9AC-1267-B813-9E68-793F581A7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673" y="2000801"/>
            <a:ext cx="4953000" cy="2425700"/>
          </a:xfrm>
          <a:prstGeom prst="rect">
            <a:avLst/>
          </a:prstGeom>
        </p:spPr>
      </p:pic>
    </p:spTree>
    <p:extLst>
      <p:ext uri="{BB962C8B-B14F-4D97-AF65-F5344CB8AC3E}">
        <p14:creationId xmlns:p14="http://schemas.microsoft.com/office/powerpoint/2010/main" val="347495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BBF9-4D5C-860D-BBD0-D392565E075E}"/>
              </a:ext>
            </a:extLst>
          </p:cNvPr>
          <p:cNvSpPr>
            <a:spLocks noGrp="1"/>
          </p:cNvSpPr>
          <p:nvPr>
            <p:ph type="title"/>
          </p:nvPr>
        </p:nvSpPr>
        <p:spPr/>
        <p:txBody>
          <a:bodyPr/>
          <a:lstStyle/>
          <a:p>
            <a:r>
              <a:rPr lang="en-US" b="1" dirty="0"/>
              <a:t>Types of Relationships</a:t>
            </a:r>
            <a:r>
              <a:rPr lang="en-US" dirty="0"/>
              <a:t>	</a:t>
            </a:r>
          </a:p>
        </p:txBody>
      </p:sp>
      <p:sp>
        <p:nvSpPr>
          <p:cNvPr id="3" name="Content Placeholder 2">
            <a:extLst>
              <a:ext uri="{FF2B5EF4-FFF2-40B4-BE49-F238E27FC236}">
                <a16:creationId xmlns:a16="http://schemas.microsoft.com/office/drawing/2014/main" id="{C73BF145-221C-AC48-9419-E7D3FF678145}"/>
              </a:ext>
            </a:extLst>
          </p:cNvPr>
          <p:cNvSpPr>
            <a:spLocks noGrp="1"/>
          </p:cNvSpPr>
          <p:nvPr>
            <p:ph idx="1"/>
          </p:nvPr>
        </p:nvSpPr>
        <p:spPr>
          <a:xfrm>
            <a:off x="838200" y="1550244"/>
            <a:ext cx="10515600" cy="4351338"/>
          </a:xfrm>
        </p:spPr>
        <p:txBody>
          <a:bodyPr/>
          <a:lstStyle/>
          <a:p>
            <a:r>
              <a:rPr lang="en-US" dirty="0"/>
              <a:t>Personal Relationships</a:t>
            </a:r>
          </a:p>
          <a:p>
            <a:r>
              <a:rPr lang="en-US" dirty="0"/>
              <a:t>Professional Relationships</a:t>
            </a:r>
          </a:p>
          <a:p>
            <a:r>
              <a:rPr lang="en-US" dirty="0"/>
              <a:t>Blended Relationships</a:t>
            </a:r>
          </a:p>
          <a:p>
            <a:endParaRPr lang="en-US" dirty="0"/>
          </a:p>
        </p:txBody>
      </p:sp>
      <p:pic>
        <p:nvPicPr>
          <p:cNvPr id="4" name="Picture 3">
            <a:extLst>
              <a:ext uri="{FF2B5EF4-FFF2-40B4-BE49-F238E27FC236}">
                <a16:creationId xmlns:a16="http://schemas.microsoft.com/office/drawing/2014/main" id="{8F606A3D-F144-53EB-F782-12474AD16CAC}"/>
              </a:ext>
            </a:extLst>
          </p:cNvPr>
          <p:cNvPicPr>
            <a:picLocks noChangeAspect="1"/>
          </p:cNvPicPr>
          <p:nvPr/>
        </p:nvPicPr>
        <p:blipFill>
          <a:blip r:embed="rId3"/>
          <a:stretch>
            <a:fillRect/>
          </a:stretch>
        </p:blipFill>
        <p:spPr>
          <a:xfrm>
            <a:off x="7977402" y="365125"/>
            <a:ext cx="3376398" cy="3361392"/>
          </a:xfrm>
          <a:prstGeom prst="rect">
            <a:avLst/>
          </a:prstGeom>
        </p:spPr>
      </p:pic>
      <p:pic>
        <p:nvPicPr>
          <p:cNvPr id="5" name="Picture 4">
            <a:extLst>
              <a:ext uri="{FF2B5EF4-FFF2-40B4-BE49-F238E27FC236}">
                <a16:creationId xmlns:a16="http://schemas.microsoft.com/office/drawing/2014/main" id="{19BFA86A-CB62-EA69-C8CC-B270E231334F}"/>
              </a:ext>
            </a:extLst>
          </p:cNvPr>
          <p:cNvPicPr>
            <a:picLocks noChangeAspect="1"/>
          </p:cNvPicPr>
          <p:nvPr/>
        </p:nvPicPr>
        <p:blipFill>
          <a:blip r:embed="rId4"/>
          <a:stretch>
            <a:fillRect/>
          </a:stretch>
        </p:blipFill>
        <p:spPr>
          <a:xfrm>
            <a:off x="4666498" y="2722478"/>
            <a:ext cx="5213713" cy="2776133"/>
          </a:xfrm>
          <a:prstGeom prst="rect">
            <a:avLst/>
          </a:prstGeom>
        </p:spPr>
      </p:pic>
      <p:pic>
        <p:nvPicPr>
          <p:cNvPr id="6" name="Picture 5">
            <a:extLst>
              <a:ext uri="{FF2B5EF4-FFF2-40B4-BE49-F238E27FC236}">
                <a16:creationId xmlns:a16="http://schemas.microsoft.com/office/drawing/2014/main" id="{B4EEF186-2A78-2E66-1B7E-079331736CFD}"/>
              </a:ext>
            </a:extLst>
          </p:cNvPr>
          <p:cNvPicPr>
            <a:picLocks noChangeAspect="1"/>
          </p:cNvPicPr>
          <p:nvPr/>
        </p:nvPicPr>
        <p:blipFill>
          <a:blip r:embed="rId5"/>
          <a:stretch>
            <a:fillRect/>
          </a:stretch>
        </p:blipFill>
        <p:spPr>
          <a:xfrm>
            <a:off x="2030836" y="3352741"/>
            <a:ext cx="3140134" cy="3140134"/>
          </a:xfrm>
          <a:prstGeom prst="rect">
            <a:avLst/>
          </a:prstGeom>
        </p:spPr>
      </p:pic>
      <p:pic>
        <p:nvPicPr>
          <p:cNvPr id="9" name="Picture 8">
            <a:extLst>
              <a:ext uri="{FF2B5EF4-FFF2-40B4-BE49-F238E27FC236}">
                <a16:creationId xmlns:a16="http://schemas.microsoft.com/office/drawing/2014/main" id="{D11764FD-3382-8ED2-9E5C-179A3D0628A4}"/>
              </a:ext>
            </a:extLst>
          </p:cNvPr>
          <p:cNvPicPr>
            <a:picLocks noChangeAspect="1"/>
          </p:cNvPicPr>
          <p:nvPr/>
        </p:nvPicPr>
        <p:blipFill>
          <a:blip r:embed="rId6"/>
          <a:stretch>
            <a:fillRect/>
          </a:stretch>
        </p:blipFill>
        <p:spPr>
          <a:xfrm>
            <a:off x="209710" y="5848013"/>
            <a:ext cx="10601325" cy="990600"/>
          </a:xfrm>
          <a:prstGeom prst="rect">
            <a:avLst/>
          </a:prstGeom>
        </p:spPr>
      </p:pic>
    </p:spTree>
    <p:extLst>
      <p:ext uri="{BB962C8B-B14F-4D97-AF65-F5344CB8AC3E}">
        <p14:creationId xmlns:p14="http://schemas.microsoft.com/office/powerpoint/2010/main" val="174151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ue text&#10;&#10;Description automatically generated">
            <a:extLst>
              <a:ext uri="{FF2B5EF4-FFF2-40B4-BE49-F238E27FC236}">
                <a16:creationId xmlns:a16="http://schemas.microsoft.com/office/drawing/2014/main" id="{10C81BF2-F3CD-FDC4-EFEA-7FC3763381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11" name="TextBox 10"/>
          <p:cNvSpPr txBox="1"/>
          <p:nvPr/>
        </p:nvSpPr>
        <p:spPr>
          <a:xfrm>
            <a:off x="710810" y="297789"/>
            <a:ext cx="10381260" cy="707886"/>
          </a:xfrm>
          <a:prstGeom prst="rect">
            <a:avLst/>
          </a:prstGeom>
          <a:noFill/>
        </p:spPr>
        <p:txBody>
          <a:bodyPr wrap="square" lIns="91440" tIns="45720" rIns="91440" bIns="45720" rtlCol="0" anchor="t">
            <a:spAutoFit/>
          </a:bodyPr>
          <a:lstStyle/>
          <a:p>
            <a:r>
              <a:rPr lang="en-US" sz="4000" dirty="0">
                <a:latin typeface="Segoe UI Semibold"/>
                <a:cs typeface="Segoe UI Semibold"/>
              </a:rPr>
              <a:t>Keys to Successful Relationships?</a:t>
            </a:r>
            <a:endParaRPr lang="en-US" sz="4000" dirty="0">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FD858FFE-865E-C9DF-5463-154B765A467B}"/>
              </a:ext>
            </a:extLst>
          </p:cNvPr>
          <p:cNvSpPr txBox="1"/>
          <p:nvPr/>
        </p:nvSpPr>
        <p:spPr>
          <a:xfrm>
            <a:off x="964707" y="1005675"/>
            <a:ext cx="9873465" cy="4801314"/>
          </a:xfrm>
          <a:prstGeom prst="rect">
            <a:avLst/>
          </a:prstGeom>
          <a:noFill/>
        </p:spPr>
        <p:txBody>
          <a:bodyPr wrap="square" rtlCol="0">
            <a:spAutoFit/>
          </a:bodyPr>
          <a:lstStyle/>
          <a:p>
            <a:endParaRPr lang="en-US" dirty="0"/>
          </a:p>
          <a:p>
            <a:pPr marL="342900" indent="-342900">
              <a:buFont typeface="+mj-lt"/>
              <a:buAutoNum type="arabicPeriod"/>
            </a:pPr>
            <a:endParaRPr lang="en-US" dirty="0"/>
          </a:p>
          <a:p>
            <a:pPr marL="342900" indent="-342900">
              <a:buFont typeface="+mj-lt"/>
              <a:buAutoNum type="arabicPeriod"/>
            </a:pPr>
            <a:r>
              <a:rPr lang="en-US" dirty="0"/>
              <a:t>Communication</a:t>
            </a:r>
          </a:p>
          <a:p>
            <a:pPr marL="342900" indent="-342900">
              <a:buFont typeface="+mj-lt"/>
              <a:buAutoNum type="arabicPeriod"/>
            </a:pPr>
            <a:endParaRPr lang="en-US" dirty="0"/>
          </a:p>
          <a:p>
            <a:pPr marL="342900" indent="-342900">
              <a:buFont typeface="+mj-lt"/>
              <a:buAutoNum type="arabicPeriod"/>
            </a:pPr>
            <a:r>
              <a:rPr lang="en-US" dirty="0"/>
              <a:t>Well Defined</a:t>
            </a:r>
          </a:p>
          <a:p>
            <a:pPr marL="800100" lvl="1" indent="-342900">
              <a:buFont typeface="+mj-lt"/>
              <a:buAutoNum type="arabicPeriod"/>
            </a:pPr>
            <a:r>
              <a:rPr lang="en-US" dirty="0"/>
              <a:t>Roles</a:t>
            </a:r>
          </a:p>
          <a:p>
            <a:pPr marL="800100" lvl="1" indent="-342900">
              <a:buFont typeface="+mj-lt"/>
              <a:buAutoNum type="arabicPeriod"/>
            </a:pPr>
            <a:r>
              <a:rPr lang="en-US" dirty="0"/>
              <a:t>Responsibilities</a:t>
            </a:r>
          </a:p>
          <a:p>
            <a:pPr marL="342900" indent="-342900">
              <a:buFont typeface="+mj-lt"/>
              <a:buAutoNum type="arabicPeriod"/>
            </a:pPr>
            <a:endParaRPr lang="en-US" dirty="0"/>
          </a:p>
          <a:p>
            <a:pPr marL="342900" indent="-342900">
              <a:buFont typeface="+mj-lt"/>
              <a:buAutoNum type="arabicPeriod"/>
            </a:pPr>
            <a:r>
              <a:rPr lang="en-US" dirty="0"/>
              <a:t>Collaboration </a:t>
            </a:r>
          </a:p>
          <a:p>
            <a:pPr marL="800100" lvl="1" indent="-342900">
              <a:buFont typeface="+mj-lt"/>
              <a:buAutoNum type="arabicPeriod"/>
            </a:pPr>
            <a:r>
              <a:rPr lang="en-US" dirty="0"/>
              <a:t>Ability to learn from each other</a:t>
            </a:r>
          </a:p>
          <a:p>
            <a:pPr marL="800100" lvl="1" indent="-342900">
              <a:buFont typeface="+mj-lt"/>
              <a:buAutoNum type="arabicPeriod"/>
            </a:pPr>
            <a:r>
              <a:rPr lang="en-US" dirty="0"/>
              <a:t>Consistently make time for each other</a:t>
            </a:r>
          </a:p>
          <a:p>
            <a:pPr lvl="1"/>
            <a:endParaRPr lang="en-US" dirty="0"/>
          </a:p>
          <a:p>
            <a:pPr marL="342900" indent="-342900">
              <a:buFont typeface="+mj-lt"/>
              <a:buAutoNum type="arabicPeriod"/>
            </a:pPr>
            <a:r>
              <a:rPr lang="en-US" dirty="0"/>
              <a:t>Respect </a:t>
            </a:r>
          </a:p>
          <a:p>
            <a:pPr marL="800100" lvl="1" indent="-342900">
              <a:buFont typeface="+mj-lt"/>
              <a:buAutoNum type="arabicPeriod"/>
            </a:pPr>
            <a:r>
              <a:rPr lang="en-US" dirty="0"/>
              <a:t>Recognizing and understanding differences</a:t>
            </a:r>
          </a:p>
          <a:p>
            <a:pPr marL="800100" lvl="1" indent="-342900">
              <a:buFont typeface="+mj-lt"/>
              <a:buAutoNum type="arabicPeriod"/>
            </a:pPr>
            <a:r>
              <a:rPr lang="en-US" dirty="0"/>
              <a:t>Open and honest communication</a:t>
            </a:r>
          </a:p>
          <a:p>
            <a:pPr lvl="1"/>
            <a:endParaRPr lang="en-US" dirty="0"/>
          </a:p>
          <a:p>
            <a:endParaRPr lang="en-US" dirty="0"/>
          </a:p>
        </p:txBody>
      </p:sp>
      <p:pic>
        <p:nvPicPr>
          <p:cNvPr id="2" name="Picture 1">
            <a:extLst>
              <a:ext uri="{FF2B5EF4-FFF2-40B4-BE49-F238E27FC236}">
                <a16:creationId xmlns:a16="http://schemas.microsoft.com/office/drawing/2014/main" id="{CE365BB5-2C33-5B13-AFBC-1FB33D330923}"/>
              </a:ext>
            </a:extLst>
          </p:cNvPr>
          <p:cNvPicPr>
            <a:picLocks noChangeAspect="1"/>
          </p:cNvPicPr>
          <p:nvPr/>
        </p:nvPicPr>
        <p:blipFill>
          <a:blip r:embed="rId4"/>
          <a:stretch>
            <a:fillRect/>
          </a:stretch>
        </p:blipFill>
        <p:spPr>
          <a:xfrm>
            <a:off x="6096000" y="1713561"/>
            <a:ext cx="5163897" cy="3734489"/>
          </a:xfrm>
          <a:prstGeom prst="rect">
            <a:avLst/>
          </a:prstGeom>
        </p:spPr>
      </p:pic>
    </p:spTree>
    <p:extLst>
      <p:ext uri="{BB962C8B-B14F-4D97-AF65-F5344CB8AC3E}">
        <p14:creationId xmlns:p14="http://schemas.microsoft.com/office/powerpoint/2010/main" val="265046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0DA5-AA98-FED3-DF96-0E8E8FD641C9}"/>
              </a:ext>
            </a:extLst>
          </p:cNvPr>
          <p:cNvSpPr>
            <a:spLocks noGrp="1"/>
          </p:cNvSpPr>
          <p:nvPr>
            <p:ph type="title"/>
          </p:nvPr>
        </p:nvSpPr>
        <p:spPr/>
        <p:txBody>
          <a:bodyPr/>
          <a:lstStyle/>
          <a:p>
            <a:pPr algn="ctr"/>
            <a:r>
              <a:rPr lang="en-US" b="1" dirty="0"/>
              <a:t>Reciprocal Interviewing</a:t>
            </a:r>
          </a:p>
        </p:txBody>
      </p:sp>
      <p:sp>
        <p:nvSpPr>
          <p:cNvPr id="3" name="Content Placeholder 2">
            <a:extLst>
              <a:ext uri="{FF2B5EF4-FFF2-40B4-BE49-F238E27FC236}">
                <a16:creationId xmlns:a16="http://schemas.microsoft.com/office/drawing/2014/main" id="{251AC031-5E14-8787-1250-F33EA6EF6561}"/>
              </a:ext>
            </a:extLst>
          </p:cNvPr>
          <p:cNvSpPr>
            <a:spLocks noGrp="1"/>
          </p:cNvSpPr>
          <p:nvPr>
            <p:ph idx="1"/>
          </p:nvPr>
        </p:nvSpPr>
        <p:spPr/>
        <p:txBody>
          <a:bodyPr/>
          <a:lstStyle/>
          <a:p>
            <a:r>
              <a:rPr lang="en-US" dirty="0"/>
              <a:t>What is a Reciprocal Interview?</a:t>
            </a:r>
          </a:p>
          <a:p>
            <a:endParaRPr lang="en-US" dirty="0"/>
          </a:p>
          <a:p>
            <a:pPr lvl="1"/>
            <a:r>
              <a:rPr lang="en-US" dirty="0"/>
              <a:t>Willing and Able</a:t>
            </a:r>
          </a:p>
          <a:p>
            <a:pPr lvl="1"/>
            <a:endParaRPr lang="en-US" dirty="0"/>
          </a:p>
          <a:p>
            <a:pPr lvl="1"/>
            <a:r>
              <a:rPr lang="en-US" dirty="0"/>
              <a:t>Prepared to Provide Support</a:t>
            </a:r>
          </a:p>
          <a:p>
            <a:pPr lvl="1"/>
            <a:endParaRPr lang="en-US" dirty="0"/>
          </a:p>
          <a:p>
            <a:pPr lvl="1"/>
            <a:r>
              <a:rPr lang="en-US" dirty="0"/>
              <a:t>Ensuring a “Good Fit”</a:t>
            </a:r>
          </a:p>
          <a:p>
            <a:pPr lvl="1"/>
            <a:endParaRPr lang="en-US" dirty="0"/>
          </a:p>
          <a:p>
            <a:pPr lvl="1"/>
            <a:r>
              <a:rPr lang="en-US" dirty="0"/>
              <a:t>Improved Rate of Retention</a:t>
            </a:r>
          </a:p>
          <a:p>
            <a:pPr lvl="1"/>
            <a:endParaRPr lang="en-US" dirty="0"/>
          </a:p>
          <a:p>
            <a:pPr lvl="1"/>
            <a:endParaRPr lang="en-US" dirty="0"/>
          </a:p>
        </p:txBody>
      </p:sp>
      <p:pic>
        <p:nvPicPr>
          <p:cNvPr id="4" name="Picture 3">
            <a:extLst>
              <a:ext uri="{FF2B5EF4-FFF2-40B4-BE49-F238E27FC236}">
                <a16:creationId xmlns:a16="http://schemas.microsoft.com/office/drawing/2014/main" id="{DC16EFEA-3505-947A-FECA-F175BA06FC39}"/>
              </a:ext>
            </a:extLst>
          </p:cNvPr>
          <p:cNvPicPr>
            <a:picLocks noChangeAspect="1"/>
          </p:cNvPicPr>
          <p:nvPr/>
        </p:nvPicPr>
        <p:blipFill>
          <a:blip r:embed="rId3"/>
          <a:stretch>
            <a:fillRect/>
          </a:stretch>
        </p:blipFill>
        <p:spPr>
          <a:xfrm>
            <a:off x="7195279" y="1339409"/>
            <a:ext cx="4527419" cy="3113840"/>
          </a:xfrm>
          <a:prstGeom prst="rect">
            <a:avLst/>
          </a:prstGeom>
        </p:spPr>
      </p:pic>
      <p:pic>
        <p:nvPicPr>
          <p:cNvPr id="5" name="Picture 4">
            <a:extLst>
              <a:ext uri="{FF2B5EF4-FFF2-40B4-BE49-F238E27FC236}">
                <a16:creationId xmlns:a16="http://schemas.microsoft.com/office/drawing/2014/main" id="{9224B7B2-C81D-BDAD-5643-18F4A9A4A29D}"/>
              </a:ext>
            </a:extLst>
          </p:cNvPr>
          <p:cNvPicPr>
            <a:picLocks noChangeAspect="1"/>
          </p:cNvPicPr>
          <p:nvPr/>
        </p:nvPicPr>
        <p:blipFill>
          <a:blip r:embed="rId4"/>
          <a:stretch>
            <a:fillRect/>
          </a:stretch>
        </p:blipFill>
        <p:spPr>
          <a:xfrm>
            <a:off x="5612639" y="3837508"/>
            <a:ext cx="4745252" cy="2955197"/>
          </a:xfrm>
          <a:prstGeom prst="rect">
            <a:avLst/>
          </a:prstGeom>
        </p:spPr>
      </p:pic>
    </p:spTree>
    <p:extLst>
      <p:ext uri="{BB962C8B-B14F-4D97-AF65-F5344CB8AC3E}">
        <p14:creationId xmlns:p14="http://schemas.microsoft.com/office/powerpoint/2010/main" val="59275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ue text&#10;&#10;Description automatically generated">
            <a:extLst>
              <a:ext uri="{FF2B5EF4-FFF2-40B4-BE49-F238E27FC236}">
                <a16:creationId xmlns:a16="http://schemas.microsoft.com/office/drawing/2014/main" id="{BE62E4C2-52AB-170E-3CA9-81907AF5A0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2" name="TextBox 1">
            <a:extLst>
              <a:ext uri="{FF2B5EF4-FFF2-40B4-BE49-F238E27FC236}">
                <a16:creationId xmlns:a16="http://schemas.microsoft.com/office/drawing/2014/main" id="{724FB0A5-2FA2-8521-A715-902BC2ADF408}"/>
              </a:ext>
            </a:extLst>
          </p:cNvPr>
          <p:cNvSpPr txBox="1"/>
          <p:nvPr/>
        </p:nvSpPr>
        <p:spPr>
          <a:xfrm>
            <a:off x="556591" y="596348"/>
            <a:ext cx="5539409" cy="2554545"/>
          </a:xfrm>
          <a:prstGeom prst="rect">
            <a:avLst/>
          </a:prstGeom>
          <a:noFill/>
        </p:spPr>
        <p:txBody>
          <a:bodyPr wrap="square" rtlCol="0">
            <a:spAutoFit/>
          </a:bodyPr>
          <a:lstStyle/>
          <a:p>
            <a:pPr algn="ctr"/>
            <a:r>
              <a:rPr lang="en-US" sz="4000" b="1" dirty="0">
                <a:latin typeface="Segoe UI" panose="020B0502040204020203" pitchFamily="34" charset="0"/>
                <a:cs typeface="Segoe UI" panose="020B0502040204020203" pitchFamily="34" charset="0"/>
              </a:rPr>
              <a:t>Using Charting the </a:t>
            </a:r>
            <a:r>
              <a:rPr lang="en-US" sz="4000" b="1" dirty="0" err="1">
                <a:latin typeface="Segoe UI" panose="020B0502040204020203" pitchFamily="34" charset="0"/>
                <a:cs typeface="Segoe UI" panose="020B0502040204020203" pitchFamily="34" charset="0"/>
              </a:rPr>
              <a:t>Lifecourse</a:t>
            </a:r>
            <a:r>
              <a:rPr lang="en-US" sz="4000" b="1" dirty="0">
                <a:latin typeface="Segoe UI" panose="020B0502040204020203" pitchFamily="34" charset="0"/>
                <a:cs typeface="Segoe UI" panose="020B0502040204020203" pitchFamily="34" charset="0"/>
              </a:rPr>
              <a:t> in Building Valued Relationships</a:t>
            </a:r>
          </a:p>
          <a:p>
            <a:pPr marL="571500" indent="-571500">
              <a:buFont typeface="Arial" panose="020B0604020202020204" pitchFamily="34" charset="0"/>
              <a:buChar char="•"/>
            </a:pPr>
            <a:endParaRPr lang="en-US" sz="4000"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94DDB9A6-409B-DFCE-EC94-7F7521B6B827}"/>
              </a:ext>
            </a:extLst>
          </p:cNvPr>
          <p:cNvPicPr>
            <a:picLocks noChangeAspect="1"/>
          </p:cNvPicPr>
          <p:nvPr/>
        </p:nvPicPr>
        <p:blipFill>
          <a:blip r:embed="rId4"/>
          <a:stretch>
            <a:fillRect/>
          </a:stretch>
        </p:blipFill>
        <p:spPr>
          <a:xfrm>
            <a:off x="6296728" y="317205"/>
            <a:ext cx="5114925" cy="5667375"/>
          </a:xfrm>
          <a:prstGeom prst="rect">
            <a:avLst/>
          </a:prstGeom>
        </p:spPr>
      </p:pic>
      <p:sp>
        <p:nvSpPr>
          <p:cNvPr id="7" name="TextBox 6">
            <a:extLst>
              <a:ext uri="{FF2B5EF4-FFF2-40B4-BE49-F238E27FC236}">
                <a16:creationId xmlns:a16="http://schemas.microsoft.com/office/drawing/2014/main" id="{07670A7F-BD31-5DF5-2D82-E595DBF2D8A9}"/>
              </a:ext>
            </a:extLst>
          </p:cNvPr>
          <p:cNvSpPr txBox="1"/>
          <p:nvPr/>
        </p:nvSpPr>
        <p:spPr>
          <a:xfrm>
            <a:off x="556591" y="2848131"/>
            <a:ext cx="5539409" cy="2862322"/>
          </a:xfrm>
          <a:prstGeom prst="rect">
            <a:avLst/>
          </a:prstGeom>
          <a:noFill/>
        </p:spPr>
        <p:txBody>
          <a:bodyPr wrap="square" rtlCol="0">
            <a:spAutoFit/>
          </a:bodyPr>
          <a:lstStyle/>
          <a:p>
            <a:r>
              <a:rPr lang="en-US" sz="3600" dirty="0"/>
              <a:t>What is Charting the </a:t>
            </a:r>
            <a:r>
              <a:rPr lang="en-US" sz="3600" dirty="0" err="1"/>
              <a:t>Lifecourse</a:t>
            </a:r>
            <a:endParaRPr lang="en-US" sz="3600" dirty="0"/>
          </a:p>
          <a:p>
            <a:endParaRPr lang="en-US" sz="3600" dirty="0"/>
          </a:p>
          <a:p>
            <a:r>
              <a:rPr lang="en-US" sz="3600" dirty="0"/>
              <a:t>How Can it Assist in Building Valued Relationships</a:t>
            </a:r>
            <a:endParaRPr lang="en-US" dirty="0"/>
          </a:p>
        </p:txBody>
      </p:sp>
    </p:spTree>
    <p:extLst>
      <p:ext uri="{BB962C8B-B14F-4D97-AF65-F5344CB8AC3E}">
        <p14:creationId xmlns:p14="http://schemas.microsoft.com/office/powerpoint/2010/main" val="77206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ue text&#10;&#10;Description automatically generated">
            <a:extLst>
              <a:ext uri="{FF2B5EF4-FFF2-40B4-BE49-F238E27FC236}">
                <a16:creationId xmlns:a16="http://schemas.microsoft.com/office/drawing/2014/main" id="{BE62E4C2-52AB-170E-3CA9-81907AF5A0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136989" y="-400692"/>
            <a:ext cx="12192000" cy="6858000"/>
          </a:xfrm>
          <a:prstGeom prst="rect">
            <a:avLst/>
          </a:prstGeom>
        </p:spPr>
      </p:pic>
      <p:sp>
        <p:nvSpPr>
          <p:cNvPr id="5" name="TextBox 4">
            <a:extLst>
              <a:ext uri="{FF2B5EF4-FFF2-40B4-BE49-F238E27FC236}">
                <a16:creationId xmlns:a16="http://schemas.microsoft.com/office/drawing/2014/main" id="{386C646F-EA92-D661-74F9-9A60B26F852B}"/>
              </a:ext>
            </a:extLst>
          </p:cNvPr>
          <p:cNvSpPr txBox="1"/>
          <p:nvPr/>
        </p:nvSpPr>
        <p:spPr>
          <a:xfrm>
            <a:off x="433712" y="133917"/>
            <a:ext cx="10559940" cy="707886"/>
          </a:xfrm>
          <a:prstGeom prst="rect">
            <a:avLst/>
          </a:prstGeom>
          <a:noFill/>
        </p:spPr>
        <p:txBody>
          <a:bodyPr wrap="square" lIns="91440" tIns="45720" rIns="91440" bIns="45720" rtlCol="0" anchor="t">
            <a:spAutoFit/>
          </a:bodyPr>
          <a:lstStyle/>
          <a:p>
            <a:r>
              <a:rPr lang="en-US" sz="4000" b="1" dirty="0">
                <a:latin typeface="Segoe UI Semibold"/>
                <a:cs typeface="Segoe UI Semibold"/>
              </a:rPr>
              <a:t>Building Valued Relationships</a:t>
            </a:r>
            <a:endParaRPr lang="en-US" sz="4000" b="1" dirty="0">
              <a:latin typeface="Segoe UI Semibold" panose="020B0702040204020203" pitchFamily="34" charset="0"/>
              <a:cs typeface="Segoe UI Semibold" panose="020B0702040204020203" pitchFamily="34" charset="0"/>
            </a:endParaRPr>
          </a:p>
        </p:txBody>
      </p:sp>
      <p:pic>
        <p:nvPicPr>
          <p:cNvPr id="7" name="Picture 6" descr="A person in a wheelchair with a person in a wheelchair&#10;&#10;Description automatically generated">
            <a:extLst>
              <a:ext uri="{FF2B5EF4-FFF2-40B4-BE49-F238E27FC236}">
                <a16:creationId xmlns:a16="http://schemas.microsoft.com/office/drawing/2014/main" id="{D2D7EE57-687E-A4A7-B384-68CE87E32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04" y="1525543"/>
            <a:ext cx="4607383" cy="3011453"/>
          </a:xfrm>
          <a:prstGeom prst="rect">
            <a:avLst/>
          </a:prstGeom>
        </p:spPr>
      </p:pic>
      <p:sp>
        <p:nvSpPr>
          <p:cNvPr id="4" name="TextBox 3">
            <a:extLst>
              <a:ext uri="{FF2B5EF4-FFF2-40B4-BE49-F238E27FC236}">
                <a16:creationId xmlns:a16="http://schemas.microsoft.com/office/drawing/2014/main" id="{C6BE7E0E-D33C-4E69-6175-D82E2C8123C7}"/>
              </a:ext>
            </a:extLst>
          </p:cNvPr>
          <p:cNvSpPr txBox="1"/>
          <p:nvPr/>
        </p:nvSpPr>
        <p:spPr>
          <a:xfrm>
            <a:off x="5201588" y="1674674"/>
            <a:ext cx="6310606"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Starts from day one</a:t>
            </a:r>
          </a:p>
          <a:p>
            <a:pPr marL="285750" indent="-285750">
              <a:buFont typeface="Arial" panose="020B0604020202020204" pitchFamily="34" charset="0"/>
              <a:buChar char="•"/>
            </a:pPr>
            <a:r>
              <a:rPr lang="en-US" sz="2800" dirty="0"/>
              <a:t>Helps to set professional and personal boundaries</a:t>
            </a:r>
          </a:p>
          <a:p>
            <a:pPr marL="285750" indent="-285750">
              <a:buFont typeface="Arial" panose="020B0604020202020204" pitchFamily="34" charset="0"/>
              <a:buChar char="•"/>
            </a:pPr>
            <a:r>
              <a:rPr lang="en-US" sz="2800" dirty="0"/>
              <a:t>Work together as a team</a:t>
            </a:r>
          </a:p>
          <a:p>
            <a:pPr marL="285750" indent="-285750">
              <a:buFont typeface="Arial" panose="020B0604020202020204" pitchFamily="34" charset="0"/>
              <a:buChar char="•"/>
            </a:pPr>
            <a:r>
              <a:rPr lang="en-US" sz="2800" dirty="0"/>
              <a:t>Learn from each other</a:t>
            </a:r>
          </a:p>
          <a:p>
            <a:pPr marL="285750" indent="-285750">
              <a:buFont typeface="Arial" panose="020B0604020202020204" pitchFamily="34" charset="0"/>
              <a:buChar char="•"/>
            </a:pPr>
            <a:r>
              <a:rPr lang="en-US" sz="2800" dirty="0"/>
              <a:t>Find solutions that work for everyone </a:t>
            </a:r>
          </a:p>
          <a:p>
            <a:pPr marL="285750" indent="-285750">
              <a:buFont typeface="Arial" panose="020B0604020202020204" pitchFamily="34" charset="0"/>
              <a:buChar char="•"/>
            </a:pPr>
            <a:endParaRPr lang="en-US" sz="2400" dirty="0"/>
          </a:p>
          <a:p>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272D5072-215E-18C6-5EA4-1A4D270DBEB3}"/>
              </a:ext>
            </a:extLst>
          </p:cNvPr>
          <p:cNvSpPr txBox="1"/>
          <p:nvPr/>
        </p:nvSpPr>
        <p:spPr>
          <a:xfrm>
            <a:off x="1379095" y="4889062"/>
            <a:ext cx="9614557" cy="584775"/>
          </a:xfrm>
          <a:prstGeom prst="rect">
            <a:avLst/>
          </a:prstGeom>
          <a:noFill/>
        </p:spPr>
        <p:txBody>
          <a:bodyPr wrap="square" rtlCol="0">
            <a:spAutoFit/>
          </a:bodyPr>
          <a:lstStyle/>
          <a:p>
            <a:r>
              <a:rPr lang="en-US" sz="3200" dirty="0">
                <a:hlinkClick r:id="rId5"/>
              </a:rPr>
              <a:t>Charting the </a:t>
            </a:r>
            <a:r>
              <a:rPr lang="en-US" sz="3200" dirty="0" err="1">
                <a:hlinkClick r:id="rId5"/>
              </a:rPr>
              <a:t>Lifecourse</a:t>
            </a:r>
            <a:r>
              <a:rPr lang="en-US" sz="3200" dirty="0">
                <a:hlinkClick r:id="rId5"/>
              </a:rPr>
              <a:t> - Family Perspective Portfolio</a:t>
            </a:r>
            <a:endParaRPr lang="en-US" sz="3200" dirty="0"/>
          </a:p>
        </p:txBody>
      </p:sp>
    </p:spTree>
    <p:extLst>
      <p:ext uri="{BB962C8B-B14F-4D97-AF65-F5344CB8AC3E}">
        <p14:creationId xmlns:p14="http://schemas.microsoft.com/office/powerpoint/2010/main" val="173118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ue text&#10;&#10;Description automatically generated">
            <a:extLst>
              <a:ext uri="{FF2B5EF4-FFF2-40B4-BE49-F238E27FC236}">
                <a16:creationId xmlns:a16="http://schemas.microsoft.com/office/drawing/2014/main" id="{BE62E4C2-52AB-170E-3CA9-81907AF5A0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136989" y="-400692"/>
            <a:ext cx="12192000" cy="6858000"/>
          </a:xfrm>
          <a:prstGeom prst="rect">
            <a:avLst/>
          </a:prstGeom>
        </p:spPr>
      </p:pic>
      <p:sp>
        <p:nvSpPr>
          <p:cNvPr id="5" name="TextBox 4">
            <a:extLst>
              <a:ext uri="{FF2B5EF4-FFF2-40B4-BE49-F238E27FC236}">
                <a16:creationId xmlns:a16="http://schemas.microsoft.com/office/drawing/2014/main" id="{386C646F-EA92-D661-74F9-9A60B26F852B}"/>
              </a:ext>
            </a:extLst>
          </p:cNvPr>
          <p:cNvSpPr txBox="1"/>
          <p:nvPr/>
        </p:nvSpPr>
        <p:spPr>
          <a:xfrm>
            <a:off x="433712" y="133917"/>
            <a:ext cx="10559940" cy="707886"/>
          </a:xfrm>
          <a:prstGeom prst="rect">
            <a:avLst/>
          </a:prstGeom>
          <a:noFill/>
        </p:spPr>
        <p:txBody>
          <a:bodyPr wrap="square" lIns="91440" tIns="45720" rIns="91440" bIns="45720" rtlCol="0" anchor="t">
            <a:spAutoFit/>
          </a:bodyPr>
          <a:lstStyle/>
          <a:p>
            <a:r>
              <a:rPr lang="en-US" sz="4000" b="1" dirty="0">
                <a:latin typeface="Segoe UI Semibold"/>
                <a:cs typeface="Segoe UI Semibold"/>
              </a:rPr>
              <a:t>Importance of Self-Care for DSPs</a:t>
            </a:r>
            <a:endParaRPr lang="en-US" sz="4000" b="1" dirty="0">
              <a:latin typeface="Segoe UI Semibold" panose="020B0702040204020203" pitchFamily="34" charset="0"/>
              <a:cs typeface="Segoe UI Semibold" panose="020B0702040204020203" pitchFamily="34" charset="0"/>
            </a:endParaRPr>
          </a:p>
        </p:txBody>
      </p:sp>
      <p:pic>
        <p:nvPicPr>
          <p:cNvPr id="7" name="Picture 6" descr="A person in a wheelchair with a person in a wheelchair&#10;&#10;Description automatically generated">
            <a:extLst>
              <a:ext uri="{FF2B5EF4-FFF2-40B4-BE49-F238E27FC236}">
                <a16:creationId xmlns:a16="http://schemas.microsoft.com/office/drawing/2014/main" id="{D2D7EE57-687E-A4A7-B384-68CE87E32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04" y="1525543"/>
            <a:ext cx="4607383" cy="3011453"/>
          </a:xfrm>
          <a:prstGeom prst="rect">
            <a:avLst/>
          </a:prstGeom>
        </p:spPr>
      </p:pic>
      <p:sp>
        <p:nvSpPr>
          <p:cNvPr id="4" name="TextBox 3">
            <a:extLst>
              <a:ext uri="{FF2B5EF4-FFF2-40B4-BE49-F238E27FC236}">
                <a16:creationId xmlns:a16="http://schemas.microsoft.com/office/drawing/2014/main" id="{C6BE7E0E-D33C-4E69-6175-D82E2C8123C7}"/>
              </a:ext>
            </a:extLst>
          </p:cNvPr>
          <p:cNvSpPr txBox="1"/>
          <p:nvPr/>
        </p:nvSpPr>
        <p:spPr>
          <a:xfrm>
            <a:off x="5201588" y="1674674"/>
            <a:ext cx="6310606" cy="2308324"/>
          </a:xfrm>
          <a:prstGeom prst="rect">
            <a:avLst/>
          </a:prstGeom>
          <a:noFill/>
        </p:spPr>
        <p:txBody>
          <a:bodyPr wrap="square" rtlCol="0">
            <a:spAutoFit/>
          </a:bodyPr>
          <a:lstStyle/>
          <a:p>
            <a:r>
              <a:rPr lang="en-US" sz="2800" dirty="0"/>
              <a:t>Part of Charting the </a:t>
            </a:r>
            <a:r>
              <a:rPr lang="en-US" sz="2800" dirty="0" err="1"/>
              <a:t>Lifecourse</a:t>
            </a:r>
            <a:r>
              <a:rPr lang="en-US" sz="2800" dirty="0"/>
              <a:t> is a tool for the direct support professional to capture important information related to self-care</a:t>
            </a:r>
          </a:p>
          <a:p>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213EB56C-9A95-E9BF-D6FD-62540EF0538C}"/>
              </a:ext>
            </a:extLst>
          </p:cNvPr>
          <p:cNvSpPr txBox="1"/>
          <p:nvPr/>
        </p:nvSpPr>
        <p:spPr>
          <a:xfrm>
            <a:off x="3522689" y="4952493"/>
            <a:ext cx="8160511" cy="461665"/>
          </a:xfrm>
          <a:prstGeom prst="rect">
            <a:avLst/>
          </a:prstGeom>
          <a:noFill/>
        </p:spPr>
        <p:txBody>
          <a:bodyPr wrap="square" rtlCol="0">
            <a:spAutoFit/>
          </a:bodyPr>
          <a:lstStyle/>
          <a:p>
            <a:r>
              <a:rPr lang="en-US" sz="24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Family Care Giver Resource Tool</a:t>
            </a:r>
            <a:endParaRPr lang="en-US" sz="2400" dirty="0"/>
          </a:p>
        </p:txBody>
      </p:sp>
    </p:spTree>
    <p:extLst>
      <p:ext uri="{BB962C8B-B14F-4D97-AF65-F5344CB8AC3E}">
        <p14:creationId xmlns:p14="http://schemas.microsoft.com/office/powerpoint/2010/main" val="229183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ue text&#10;&#10;Description automatically generated">
            <a:extLst>
              <a:ext uri="{FF2B5EF4-FFF2-40B4-BE49-F238E27FC236}">
                <a16:creationId xmlns:a16="http://schemas.microsoft.com/office/drawing/2014/main" id="{BE62E4C2-52AB-170E-3CA9-81907AF5A0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2" name="TextBox 1">
            <a:extLst>
              <a:ext uri="{FF2B5EF4-FFF2-40B4-BE49-F238E27FC236}">
                <a16:creationId xmlns:a16="http://schemas.microsoft.com/office/drawing/2014/main" id="{724FB0A5-2FA2-8521-A715-902BC2ADF408}"/>
              </a:ext>
            </a:extLst>
          </p:cNvPr>
          <p:cNvSpPr txBox="1"/>
          <p:nvPr/>
        </p:nvSpPr>
        <p:spPr>
          <a:xfrm>
            <a:off x="556591" y="596348"/>
            <a:ext cx="11251096" cy="5878532"/>
          </a:xfrm>
          <a:prstGeom prst="rect">
            <a:avLst/>
          </a:prstGeom>
          <a:noFill/>
        </p:spPr>
        <p:txBody>
          <a:bodyPr wrap="square" rtlCol="0">
            <a:spAutoFit/>
          </a:bodyPr>
          <a:lstStyle/>
          <a:p>
            <a:r>
              <a:rPr lang="en-US" sz="4000" b="1" dirty="0">
                <a:latin typeface="Segoe UI" panose="020B0502040204020203" pitchFamily="34" charset="0"/>
                <a:cs typeface="Segoe UI" panose="020B0502040204020203" pitchFamily="34" charset="0"/>
              </a:rPr>
              <a:t>Outcomes of Strong Relationships</a:t>
            </a:r>
          </a:p>
          <a:p>
            <a:endParaRPr lang="en-US" sz="4000" dirty="0">
              <a:latin typeface="Segoe UI" panose="020B0502040204020203" pitchFamily="34" charset="0"/>
              <a:cs typeface="Segoe UI" panose="020B0502040204020203" pitchFamily="34" charset="0"/>
            </a:endParaRPr>
          </a:p>
          <a:p>
            <a:pPr marL="342900" indent="-342900">
              <a:buFont typeface="+mj-lt"/>
              <a:buAutoNum type="arabicPeriod"/>
            </a:pPr>
            <a:r>
              <a:rPr lang="en-US" dirty="0"/>
              <a:t>Increase satisfaction for all involved </a:t>
            </a:r>
          </a:p>
          <a:p>
            <a:pPr marL="800100" lvl="1" indent="-342900">
              <a:buFont typeface="+mj-lt"/>
              <a:buAutoNum type="arabicPeriod"/>
            </a:pPr>
            <a:r>
              <a:rPr lang="en-US" dirty="0"/>
              <a:t>Increased motivation</a:t>
            </a:r>
          </a:p>
          <a:p>
            <a:pPr marL="800100" lvl="1" indent="-342900">
              <a:buFont typeface="+mj-lt"/>
              <a:buAutoNum type="arabicPeriod"/>
            </a:pPr>
            <a:r>
              <a:rPr lang="en-US" dirty="0"/>
              <a:t>Increased productivity</a:t>
            </a:r>
          </a:p>
          <a:p>
            <a:pPr marL="800100" lvl="1" indent="-342900">
              <a:buFont typeface="+mj-lt"/>
              <a:buAutoNum type="arabicPeriod"/>
            </a:pPr>
            <a:r>
              <a:rPr lang="en-US" dirty="0"/>
              <a:t>Extended retention rates</a:t>
            </a:r>
          </a:p>
          <a:p>
            <a:endParaRPr lang="en-US" sz="4000" dirty="0">
              <a:latin typeface="Segoe UI" panose="020B0502040204020203" pitchFamily="34" charset="0"/>
              <a:cs typeface="Segoe UI" panose="020B0502040204020203" pitchFamily="34" charset="0"/>
            </a:endParaRPr>
          </a:p>
          <a:p>
            <a:r>
              <a:rPr lang="en-US" dirty="0"/>
              <a:t>2.  Improve health for everyone </a:t>
            </a:r>
          </a:p>
          <a:p>
            <a:pPr marL="800100" lvl="1" indent="-342900">
              <a:buFont typeface="+mj-lt"/>
              <a:buAutoNum type="arabicPeriod"/>
            </a:pPr>
            <a:r>
              <a:rPr lang="en-US" dirty="0"/>
              <a:t>Physical Health</a:t>
            </a:r>
          </a:p>
          <a:p>
            <a:pPr marL="800100" lvl="1" indent="-342900">
              <a:buFont typeface="+mj-lt"/>
              <a:buAutoNum type="arabicPeriod"/>
            </a:pPr>
            <a:r>
              <a:rPr lang="en-US" dirty="0"/>
              <a:t>Mental Health</a:t>
            </a:r>
          </a:p>
          <a:p>
            <a:pPr lvl="1"/>
            <a:endParaRPr lang="en-US" dirty="0"/>
          </a:p>
          <a:p>
            <a:pPr lvl="1"/>
            <a:endParaRPr lang="en-US" dirty="0"/>
          </a:p>
          <a:p>
            <a:r>
              <a:rPr lang="en-US" dirty="0"/>
              <a:t>3.  Strong resilience </a:t>
            </a:r>
          </a:p>
          <a:p>
            <a:pPr marL="800100" lvl="1" indent="-342900">
              <a:buFont typeface="+mj-lt"/>
              <a:buAutoNum type="arabicPeriod"/>
            </a:pPr>
            <a:r>
              <a:rPr lang="en-US" dirty="0"/>
              <a:t>Sharing Challenges</a:t>
            </a:r>
          </a:p>
          <a:p>
            <a:pPr marL="800100" lvl="1" indent="-342900">
              <a:buFont typeface="+mj-lt"/>
              <a:buAutoNum type="arabicPeriod"/>
            </a:pPr>
            <a:r>
              <a:rPr lang="en-US" dirty="0"/>
              <a:t>Identify Solutions</a:t>
            </a:r>
          </a:p>
          <a:p>
            <a:pPr marL="571500" indent="-571500">
              <a:buFont typeface="Arial" panose="020B0604020202020204" pitchFamily="34" charset="0"/>
              <a:buChar char="•"/>
            </a:pPr>
            <a:endParaRPr lang="en-US" sz="40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45FBC33C-2118-56A6-E37A-FADD6AC41A96}"/>
              </a:ext>
            </a:extLst>
          </p:cNvPr>
          <p:cNvPicPr>
            <a:picLocks noChangeAspect="1"/>
          </p:cNvPicPr>
          <p:nvPr/>
        </p:nvPicPr>
        <p:blipFill>
          <a:blip r:embed="rId4"/>
          <a:stretch>
            <a:fillRect/>
          </a:stretch>
        </p:blipFill>
        <p:spPr>
          <a:xfrm>
            <a:off x="5464751" y="1690254"/>
            <a:ext cx="5470825" cy="3962400"/>
          </a:xfrm>
          <a:prstGeom prst="rect">
            <a:avLst/>
          </a:prstGeom>
        </p:spPr>
      </p:pic>
    </p:spTree>
    <p:extLst>
      <p:ext uri="{BB962C8B-B14F-4D97-AF65-F5344CB8AC3E}">
        <p14:creationId xmlns:p14="http://schemas.microsoft.com/office/powerpoint/2010/main" val="33700720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6a0b0f5-ab3f-4382-8730-459fb424e421" xsi:nil="true"/>
    <lcf76f155ced4ddcb4097134ff3c332f xmlns="8bb4c627-aa02-47dc-8b48-b5dd4f1d8fe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DB17064CCE9D4F889B784D69DFA6B5" ma:contentTypeVersion="16" ma:contentTypeDescription="Create a new document." ma:contentTypeScope="" ma:versionID="e15a656b7396be1b7e9f46ec2b9fc58e">
  <xsd:schema xmlns:xsd="http://www.w3.org/2001/XMLSchema" xmlns:xs="http://www.w3.org/2001/XMLSchema" xmlns:p="http://schemas.microsoft.com/office/2006/metadata/properties" xmlns:ns2="8bb4c627-aa02-47dc-8b48-b5dd4f1d8feb" xmlns:ns3="06a0b0f5-ab3f-4382-8730-459fb424e421" xmlns:ns4="fa4eec21-ad14-44ee-af40-ea0d7d99aff3" targetNamespace="http://schemas.microsoft.com/office/2006/metadata/properties" ma:root="true" ma:fieldsID="196b3352ac71fa3069d797b759a3bbca" ns2:_="" ns3:_="" ns4:_="">
    <xsd:import namespace="8bb4c627-aa02-47dc-8b48-b5dd4f1d8feb"/>
    <xsd:import namespace="06a0b0f5-ab3f-4382-8730-459fb424e421"/>
    <xsd:import namespace="fa4eec21-ad14-44ee-af40-ea0d7d99af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4:SharedWithUsers" minOccurs="0"/>
                <xsd:element ref="ns4: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4c627-aa02-47dc-8b48-b5dd4f1d8f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3891eb9-fdc9-426c-b13c-ef925c2f4a6c}" ma:internalName="TaxCatchAll" ma:showField="CatchAllData" ma:web="fa4eec21-ad14-44ee-af40-ea0d7d99af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4eec21-ad14-44ee-af40-ea0d7d99aff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C83B49-7B74-4A73-998B-4B54AA22BC48}">
  <ds:schemaRefs>
    <ds:schemaRef ds:uri="http://schemas.microsoft.com/office/2006/metadata/properties"/>
    <ds:schemaRef ds:uri="http://schemas.microsoft.com/office/2006/documentManagement/types"/>
    <ds:schemaRef ds:uri="http://www.w3.org/XML/1998/namespace"/>
    <ds:schemaRef ds:uri="025256ff-f2f8-4fee-9853-c3007b4ec990"/>
    <ds:schemaRef ds:uri="44ca4661-3763-45eb-af67-8f1a02f98615"/>
    <ds:schemaRef ds:uri="06a0b0f5-ab3f-4382-8730-459fb424e421"/>
    <ds:schemaRef ds:uri="http://purl.org/dc/terms/"/>
    <ds:schemaRef ds:uri="http://purl.org/dc/dcmitype/"/>
    <ds:schemaRef ds:uri="http://purl.org/dc/elements/1.1/"/>
    <ds:schemaRef ds:uri="http://schemas.openxmlformats.org/package/2006/metadata/core-properties"/>
    <ds:schemaRef ds:uri="http://schemas.microsoft.com/office/infopath/2007/PartnerControls"/>
    <ds:schemaRef ds:uri="http://schemas.microsoft.com/sharepoint/v3"/>
    <ds:schemaRef ds:uri="8bb4c627-aa02-47dc-8b48-b5dd4f1d8feb"/>
  </ds:schemaRefs>
</ds:datastoreItem>
</file>

<file path=customXml/itemProps2.xml><?xml version="1.0" encoding="utf-8"?>
<ds:datastoreItem xmlns:ds="http://schemas.openxmlformats.org/officeDocument/2006/customXml" ds:itemID="{B931863F-35F4-456D-98D1-9B5350128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4c627-aa02-47dc-8b48-b5dd4f1d8feb"/>
    <ds:schemaRef ds:uri="06a0b0f5-ab3f-4382-8730-459fb424e421"/>
    <ds:schemaRef ds:uri="fa4eec21-ad14-44ee-af40-ea0d7d99af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5341E2-EDE7-4E04-8934-5DBA0C1AFE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5489</TotalTime>
  <Words>2786</Words>
  <Application>Microsoft Office PowerPoint</Application>
  <PresentationFormat>Widescreen</PresentationFormat>
  <Paragraphs>147</Paragraphs>
  <Slides>11</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Aptos</vt:lpstr>
      <vt:lpstr>Arial</vt:lpstr>
      <vt:lpstr>Calibri</vt:lpstr>
      <vt:lpstr>Calibri Light</vt:lpstr>
      <vt:lpstr>Google Sans</vt:lpstr>
      <vt:lpstr>Segoe UI</vt:lpstr>
      <vt:lpstr>Segoe UI Semibold</vt:lpstr>
      <vt:lpstr>Source Sans Pro</vt:lpstr>
      <vt:lpstr>Office Theme</vt:lpstr>
      <vt:lpstr>2_Custom Design</vt:lpstr>
      <vt:lpstr>Building Bridges: Developing Valued Relationships  Between DSPs and Families</vt:lpstr>
      <vt:lpstr>PowerPoint Presentation</vt:lpstr>
      <vt:lpstr>Types of Relationships </vt:lpstr>
      <vt:lpstr>PowerPoint Presentation</vt:lpstr>
      <vt:lpstr>Reciprocal Interviewing</vt:lpstr>
      <vt:lpstr>PowerPoint Presentation</vt:lpstr>
      <vt:lpstr>PowerPoint Presentation</vt:lpstr>
      <vt:lpstr>PowerPoint Presentation</vt:lpstr>
      <vt:lpstr>PowerPoint Presentation</vt:lpstr>
      <vt:lpstr>Resolving Conflict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Begala, Stephen</dc:creator>
  <cp:lastModifiedBy>Natasha Young</cp:lastModifiedBy>
  <cp:revision>15</cp:revision>
  <cp:lastPrinted>2024-08-14T14:43:51Z</cp:lastPrinted>
  <dcterms:created xsi:type="dcterms:W3CDTF">2019-08-08T11:56:32Z</dcterms:created>
  <dcterms:modified xsi:type="dcterms:W3CDTF">2024-11-20T12:52:33Z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0x0101006CDB17064CCE9D4F889B784D69DFA6B5</vt:lpwstr>
  </property>
  <property fmtid="{D5CDD505-2E9C-101B-9397-08002B2CF9AE}" pid="3" name="MediaServiceImageTags">
    <vt:lpwstr/>
  </property>
</Properties>
</file>